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drawings/drawing2.xml" ContentType="application/vnd.openxmlformats-officedocument.drawingml.chartshapes+xml"/>
  <Override PartName="/ppt/charts/chart6.xml" ContentType="application/vnd.openxmlformats-officedocument.drawingml.chart+xml"/>
  <Override PartName="/ppt/notesSlides/notesSlide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0.xml" ContentType="application/vnd.openxmlformats-officedocument.drawingml.chart+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1.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4" r:id="rId1"/>
  </p:sldMasterIdLst>
  <p:notesMasterIdLst>
    <p:notesMasterId r:id="rId25"/>
  </p:notesMasterIdLst>
  <p:sldIdLst>
    <p:sldId id="256" r:id="rId2"/>
    <p:sldId id="319" r:id="rId3"/>
    <p:sldId id="325" r:id="rId4"/>
    <p:sldId id="352" r:id="rId5"/>
    <p:sldId id="351" r:id="rId6"/>
    <p:sldId id="326" r:id="rId7"/>
    <p:sldId id="339" r:id="rId8"/>
    <p:sldId id="341" r:id="rId9"/>
    <p:sldId id="342" r:id="rId10"/>
    <p:sldId id="344" r:id="rId11"/>
    <p:sldId id="348" r:id="rId12"/>
    <p:sldId id="345" r:id="rId13"/>
    <p:sldId id="346" r:id="rId14"/>
    <p:sldId id="347" r:id="rId15"/>
    <p:sldId id="265" r:id="rId16"/>
    <p:sldId id="313" r:id="rId17"/>
    <p:sldId id="309" r:id="rId18"/>
    <p:sldId id="335" r:id="rId19"/>
    <p:sldId id="261" r:id="rId20"/>
    <p:sldId id="349" r:id="rId21"/>
    <p:sldId id="350" r:id="rId22"/>
    <p:sldId id="332" r:id="rId23"/>
    <p:sldId id="336" r:id="rId24"/>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4">
          <p15:clr>
            <a:srgbClr val="A4A3A4"/>
          </p15:clr>
        </p15:guide>
        <p15:guide id="2" orient="horz" pos="2351">
          <p15:clr>
            <a:srgbClr val="A4A3A4"/>
          </p15:clr>
        </p15:guide>
        <p15:guide id="3" orient="horz" pos="1206">
          <p15:clr>
            <a:srgbClr val="A4A3A4"/>
          </p15:clr>
        </p15:guide>
        <p15:guide id="4" orient="horz" pos="2304">
          <p15:clr>
            <a:srgbClr val="A4A3A4"/>
          </p15:clr>
        </p15:guide>
        <p15:guide id="5" orient="horz" pos="2399">
          <p15:clr>
            <a:srgbClr val="A4A3A4"/>
          </p15:clr>
        </p15:guide>
        <p15:guide id="6" orient="horz" pos="1797">
          <p15:clr>
            <a:srgbClr val="A4A3A4"/>
          </p15:clr>
        </p15:guide>
        <p15:guide id="7" pos="3804">
          <p15:clr>
            <a:srgbClr val="A4A3A4"/>
          </p15:clr>
        </p15:guide>
        <p15:guide id="8" pos="144">
          <p15:clr>
            <a:srgbClr val="A4A3A4"/>
          </p15:clr>
        </p15:guide>
        <p15:guide id="9" pos="5616">
          <p15:clr>
            <a:srgbClr val="A4A3A4"/>
          </p15:clr>
        </p15:guide>
        <p15:guide id="10" pos="2928">
          <p15:clr>
            <a:srgbClr val="A4A3A4"/>
          </p15:clr>
        </p15:guide>
        <p15:guide id="11" pos="2832">
          <p15:clr>
            <a:srgbClr val="A4A3A4"/>
          </p15:clr>
        </p15:guide>
        <p15:guide id="12" pos="1960">
          <p15:clr>
            <a:srgbClr val="A4A3A4"/>
          </p15:clr>
        </p15:guide>
        <p15:guide id="13" pos="2071">
          <p15:clr>
            <a:srgbClr val="A4A3A4"/>
          </p15:clr>
        </p15:guide>
        <p15:guide id="14" pos="36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B0C0A4"/>
    <a:srgbClr val="B8C7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06" autoAdjust="0"/>
    <p:restoredTop sz="95179" autoAdjust="0"/>
  </p:normalViewPr>
  <p:slideViewPr>
    <p:cSldViewPr snapToGrid="0" showGuides="1">
      <p:cViewPr varScale="1">
        <p:scale>
          <a:sx n="86" d="100"/>
          <a:sy n="86" d="100"/>
        </p:scale>
        <p:origin x="1074" y="84"/>
      </p:cViewPr>
      <p:guideLst>
        <p:guide orient="horz" pos="4174"/>
        <p:guide orient="horz" pos="2351"/>
        <p:guide orient="horz" pos="1206"/>
        <p:guide orient="horz" pos="2304"/>
        <p:guide orient="horz" pos="2399"/>
        <p:guide orient="horz" pos="1797"/>
        <p:guide pos="3804"/>
        <p:guide pos="144"/>
        <p:guide pos="5616"/>
        <p:guide pos="2928"/>
        <p:guide pos="2832"/>
        <p:guide pos="1960"/>
        <p:guide pos="2071"/>
        <p:guide pos="3684"/>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tx1"/>
                </a:solidFill>
              </a:defRPr>
            </a:pPr>
            <a:r>
              <a:rPr lang="en-GB" sz="1400" dirty="0">
                <a:solidFill>
                  <a:schemeClr val="tx1"/>
                </a:solidFill>
              </a:rPr>
              <a:t>Total / Premium / Mass </a:t>
            </a:r>
            <a:r>
              <a:rPr lang="en-GB" sz="1400" dirty="0" smtClean="0">
                <a:solidFill>
                  <a:schemeClr val="tx1"/>
                </a:solidFill>
              </a:rPr>
              <a:t>Growth </a:t>
            </a:r>
            <a:endParaRPr lang="en-GB" sz="1400" dirty="0">
              <a:solidFill>
                <a:schemeClr val="tx1"/>
              </a:solidFill>
            </a:endParaRPr>
          </a:p>
        </c:rich>
      </c:tx>
      <c:layout>
        <c:manualLayout>
          <c:xMode val="edge"/>
          <c:yMode val="edge"/>
          <c:x val="0.23232648891972563"/>
          <c:y val="1.7906765574857531E-2"/>
        </c:manualLayout>
      </c:layout>
      <c:overlay val="0"/>
    </c:title>
    <c:autoTitleDeleted val="0"/>
    <c:plotArea>
      <c:layout>
        <c:manualLayout>
          <c:layoutTarget val="inner"/>
          <c:xMode val="edge"/>
          <c:yMode val="edge"/>
          <c:x val="0.12500628465989935"/>
          <c:y val="0.11883062576592211"/>
          <c:w val="0.83774663100331648"/>
          <c:h val="0.71752631226982055"/>
        </c:manualLayout>
      </c:layout>
      <c:lineChart>
        <c:grouping val="standard"/>
        <c:varyColors val="0"/>
        <c:ser>
          <c:idx val="0"/>
          <c:order val="0"/>
          <c:tx>
            <c:strRef>
              <c:f>Sheet1!$B$1</c:f>
              <c:strCache>
                <c:ptCount val="1"/>
                <c:pt idx="0">
                  <c:v>Total Beauty</c:v>
                </c:pt>
              </c:strCache>
            </c:strRef>
          </c:tx>
          <c:spPr>
            <a:ln>
              <a:solidFill>
                <a:schemeClr val="accent2"/>
              </a:solidFill>
            </a:ln>
          </c:spPr>
          <c:marker>
            <c:symbol val="none"/>
          </c:marker>
          <c:cat>
            <c:numRef>
              <c:f>Sheet1!$A$2:$A$8</c:f>
              <c:numCache>
                <c:formatCode>General</c:formatCode>
                <c:ptCount val="7"/>
                <c:pt idx="0">
                  <c:v>2008</c:v>
                </c:pt>
                <c:pt idx="1">
                  <c:v>2009</c:v>
                </c:pt>
                <c:pt idx="2">
                  <c:v>2010</c:v>
                </c:pt>
                <c:pt idx="3">
                  <c:v>2011</c:v>
                </c:pt>
                <c:pt idx="4">
                  <c:v>2012</c:v>
                </c:pt>
                <c:pt idx="5">
                  <c:v>2013</c:v>
                </c:pt>
                <c:pt idx="6">
                  <c:v>2014</c:v>
                </c:pt>
              </c:numCache>
            </c:numRef>
          </c:cat>
          <c:val>
            <c:numRef>
              <c:f>Sheet1!$B$2:$B$8</c:f>
              <c:numCache>
                <c:formatCode>General</c:formatCode>
                <c:ptCount val="7"/>
                <c:pt idx="0">
                  <c:v>4.63</c:v>
                </c:pt>
                <c:pt idx="1">
                  <c:v>3.8</c:v>
                </c:pt>
                <c:pt idx="2">
                  <c:v>4.99</c:v>
                </c:pt>
                <c:pt idx="3">
                  <c:v>5.47</c:v>
                </c:pt>
                <c:pt idx="4">
                  <c:v>5.56</c:v>
                </c:pt>
                <c:pt idx="5">
                  <c:v>5.14</c:v>
                </c:pt>
                <c:pt idx="6">
                  <c:v>5.25</c:v>
                </c:pt>
              </c:numCache>
            </c:numRef>
          </c:val>
          <c:smooth val="0"/>
        </c:ser>
        <c:ser>
          <c:idx val="1"/>
          <c:order val="1"/>
          <c:tx>
            <c:strRef>
              <c:f>Sheet1!$C$1</c:f>
              <c:strCache>
                <c:ptCount val="1"/>
                <c:pt idx="0">
                  <c:v>Premium Beauty</c:v>
                </c:pt>
              </c:strCache>
            </c:strRef>
          </c:tx>
          <c:spPr>
            <a:ln>
              <a:solidFill>
                <a:schemeClr val="accent1"/>
              </a:solidFill>
            </a:ln>
          </c:spPr>
          <c:marker>
            <c:symbol val="none"/>
          </c:marker>
          <c:cat>
            <c:numRef>
              <c:f>Sheet1!$A$2:$A$8</c:f>
              <c:numCache>
                <c:formatCode>General</c:formatCode>
                <c:ptCount val="7"/>
                <c:pt idx="0">
                  <c:v>2008</c:v>
                </c:pt>
                <c:pt idx="1">
                  <c:v>2009</c:v>
                </c:pt>
                <c:pt idx="2">
                  <c:v>2010</c:v>
                </c:pt>
                <c:pt idx="3">
                  <c:v>2011</c:v>
                </c:pt>
                <c:pt idx="4">
                  <c:v>2012</c:v>
                </c:pt>
                <c:pt idx="5">
                  <c:v>2013</c:v>
                </c:pt>
                <c:pt idx="6">
                  <c:v>2014</c:v>
                </c:pt>
              </c:numCache>
            </c:numRef>
          </c:cat>
          <c:val>
            <c:numRef>
              <c:f>Sheet1!$C$2:$C$8</c:f>
              <c:numCache>
                <c:formatCode>General</c:formatCode>
                <c:ptCount val="7"/>
                <c:pt idx="0">
                  <c:v>2.62</c:v>
                </c:pt>
                <c:pt idx="1">
                  <c:v>0.64</c:v>
                </c:pt>
                <c:pt idx="2">
                  <c:v>3.55</c:v>
                </c:pt>
                <c:pt idx="3">
                  <c:v>4.8099999999999996</c:v>
                </c:pt>
                <c:pt idx="4">
                  <c:v>4.66</c:v>
                </c:pt>
                <c:pt idx="5">
                  <c:v>4.2</c:v>
                </c:pt>
                <c:pt idx="6">
                  <c:v>4.5</c:v>
                </c:pt>
              </c:numCache>
            </c:numRef>
          </c:val>
          <c:smooth val="0"/>
        </c:ser>
        <c:ser>
          <c:idx val="2"/>
          <c:order val="2"/>
          <c:tx>
            <c:strRef>
              <c:f>Sheet1!$D$1</c:f>
              <c:strCache>
                <c:ptCount val="1"/>
                <c:pt idx="0">
                  <c:v>Mass Beauty</c:v>
                </c:pt>
              </c:strCache>
            </c:strRef>
          </c:tx>
          <c:marker>
            <c:symbol val="none"/>
          </c:marker>
          <c:cat>
            <c:numRef>
              <c:f>Sheet1!$A$2:$A$8</c:f>
              <c:numCache>
                <c:formatCode>General</c:formatCode>
                <c:ptCount val="7"/>
                <c:pt idx="0">
                  <c:v>2008</c:v>
                </c:pt>
                <c:pt idx="1">
                  <c:v>2009</c:v>
                </c:pt>
                <c:pt idx="2">
                  <c:v>2010</c:v>
                </c:pt>
                <c:pt idx="3">
                  <c:v>2011</c:v>
                </c:pt>
                <c:pt idx="4">
                  <c:v>2012</c:v>
                </c:pt>
                <c:pt idx="5">
                  <c:v>2013</c:v>
                </c:pt>
                <c:pt idx="6">
                  <c:v>2014</c:v>
                </c:pt>
              </c:numCache>
            </c:numRef>
          </c:cat>
          <c:val>
            <c:numRef>
              <c:f>Sheet1!$D$2:$D$8</c:f>
              <c:numCache>
                <c:formatCode>General</c:formatCode>
                <c:ptCount val="7"/>
                <c:pt idx="0">
                  <c:v>5.55</c:v>
                </c:pt>
                <c:pt idx="1">
                  <c:v>4.97</c:v>
                </c:pt>
                <c:pt idx="2">
                  <c:v>5.64</c:v>
                </c:pt>
                <c:pt idx="3">
                  <c:v>5.67</c:v>
                </c:pt>
                <c:pt idx="4">
                  <c:v>5.88</c:v>
                </c:pt>
                <c:pt idx="5">
                  <c:v>5.47</c:v>
                </c:pt>
                <c:pt idx="6">
                  <c:v>5.72</c:v>
                </c:pt>
              </c:numCache>
            </c:numRef>
          </c:val>
          <c:smooth val="0"/>
        </c:ser>
        <c:dLbls>
          <c:showLegendKey val="0"/>
          <c:showVal val="0"/>
          <c:showCatName val="0"/>
          <c:showSerName val="0"/>
          <c:showPercent val="0"/>
          <c:showBubbleSize val="0"/>
        </c:dLbls>
        <c:smooth val="0"/>
        <c:axId val="348765440"/>
        <c:axId val="348766224"/>
      </c:lineChart>
      <c:catAx>
        <c:axId val="348765440"/>
        <c:scaling>
          <c:orientation val="minMax"/>
        </c:scaling>
        <c:delete val="0"/>
        <c:axPos val="b"/>
        <c:numFmt formatCode="General" sourceLinked="1"/>
        <c:majorTickMark val="out"/>
        <c:minorTickMark val="none"/>
        <c:tickLblPos val="nextTo"/>
        <c:crossAx val="348766224"/>
        <c:crosses val="autoZero"/>
        <c:auto val="1"/>
        <c:lblAlgn val="ctr"/>
        <c:lblOffset val="100"/>
        <c:noMultiLvlLbl val="0"/>
      </c:catAx>
      <c:valAx>
        <c:axId val="348766224"/>
        <c:scaling>
          <c:orientation val="minMax"/>
          <c:max val="7"/>
        </c:scaling>
        <c:delete val="0"/>
        <c:axPos val="l"/>
        <c:majorGridlines/>
        <c:title>
          <c:tx>
            <c:rich>
              <a:bodyPr rot="-5400000" vert="horz"/>
              <a:lstStyle/>
              <a:p>
                <a:pPr>
                  <a:defRPr/>
                </a:pPr>
                <a:r>
                  <a:rPr lang="en-GB" dirty="0"/>
                  <a:t>% Value Growth</a:t>
                </a:r>
              </a:p>
            </c:rich>
          </c:tx>
          <c:layout>
            <c:manualLayout>
              <c:xMode val="edge"/>
              <c:yMode val="edge"/>
              <c:x val="2.1514276233427356E-2"/>
              <c:y val="0.33259712154282595"/>
            </c:manualLayout>
          </c:layout>
          <c:overlay val="0"/>
        </c:title>
        <c:numFmt formatCode="General" sourceLinked="1"/>
        <c:majorTickMark val="out"/>
        <c:minorTickMark val="none"/>
        <c:tickLblPos val="nextTo"/>
        <c:crossAx val="348765440"/>
        <c:crosses val="autoZero"/>
        <c:crossBetween val="between"/>
      </c:valAx>
    </c:plotArea>
    <c:legend>
      <c:legendPos val="b"/>
      <c:layout/>
      <c:overlay val="0"/>
      <c:txPr>
        <a:bodyPr/>
        <a:lstStyle/>
        <a:p>
          <a:pPr>
            <a:defRPr b="0"/>
          </a:pPr>
          <a:endParaRPr lang="zh-CN"/>
        </a:p>
      </c:txPr>
    </c:legend>
    <c:plotVisOnly val="1"/>
    <c:dispBlanksAs val="gap"/>
    <c:showDLblsOverMax val="0"/>
  </c:chart>
  <c:spPr>
    <a:effectLst/>
    <a:scene3d>
      <a:camera prst="orthographicFront"/>
      <a:lightRig rig="threePt" dir="t"/>
    </a:scene3d>
    <a:sp3d/>
  </c:spPr>
  <c:txPr>
    <a:bodyPr/>
    <a:lstStyle/>
    <a:p>
      <a:pPr>
        <a:defRPr sz="1200">
          <a:solidFill>
            <a:schemeClr val="tx1"/>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sz="1400"/>
            </a:pPr>
            <a:r>
              <a:rPr lang="en-GB" sz="1400" dirty="0" smtClean="0">
                <a:latin typeface="Georgia" pitchFamily="18" charset="0"/>
              </a:rPr>
              <a:t>Premium</a:t>
            </a:r>
            <a:r>
              <a:rPr lang="en-GB" sz="1400" baseline="0" dirty="0" smtClean="0">
                <a:latin typeface="Georgia" pitchFamily="18" charset="0"/>
              </a:rPr>
              <a:t> </a:t>
            </a:r>
            <a:r>
              <a:rPr lang="en-GB" sz="1400" baseline="0" dirty="0" err="1" smtClean="0">
                <a:latin typeface="Georgia" pitchFamily="18" charset="0"/>
              </a:rPr>
              <a:t>vs</a:t>
            </a:r>
            <a:r>
              <a:rPr lang="en-GB" sz="1400" baseline="0" dirty="0" smtClean="0">
                <a:latin typeface="Georgia" pitchFamily="18" charset="0"/>
              </a:rPr>
              <a:t> Mass Proportion </a:t>
            </a:r>
          </a:p>
          <a:p>
            <a:pPr>
              <a:defRPr sz="1400"/>
            </a:pPr>
            <a:r>
              <a:rPr lang="en-GB" sz="1400" baseline="0" dirty="0" smtClean="0">
                <a:latin typeface="Georgia" pitchFamily="18" charset="0"/>
              </a:rPr>
              <a:t>Historic </a:t>
            </a:r>
            <a:r>
              <a:rPr lang="en-GB" sz="1400" baseline="0" dirty="0" err="1" smtClean="0">
                <a:latin typeface="Georgia" pitchFamily="18" charset="0"/>
              </a:rPr>
              <a:t>vs</a:t>
            </a:r>
            <a:r>
              <a:rPr lang="en-GB" sz="1400" baseline="0" dirty="0" smtClean="0">
                <a:latin typeface="Georgia" pitchFamily="18" charset="0"/>
              </a:rPr>
              <a:t> Forecast </a:t>
            </a:r>
            <a:endParaRPr lang="en-GB" sz="1400" dirty="0">
              <a:latin typeface="Georgia" pitchFamily="18" charset="0"/>
            </a:endParaRPr>
          </a:p>
        </c:rich>
      </c:tx>
      <c:layout>
        <c:manualLayout>
          <c:xMode val="edge"/>
          <c:yMode val="edge"/>
          <c:x val="0.14306819582296301"/>
          <c:y val="1.6490560703861788E-4"/>
        </c:manualLayout>
      </c:layout>
      <c:overlay val="0"/>
    </c:title>
    <c:autoTitleDeleted val="0"/>
    <c:plotArea>
      <c:layout>
        <c:manualLayout>
          <c:layoutTarget val="inner"/>
          <c:xMode val="edge"/>
          <c:yMode val="edge"/>
          <c:x val="7.5308253135024789E-2"/>
          <c:y val="0.13623658915545256"/>
          <c:w val="0.74477379216486828"/>
          <c:h val="0.60528438627445813"/>
        </c:manualLayout>
      </c:layout>
      <c:doughnutChart>
        <c:varyColors val="1"/>
        <c:ser>
          <c:idx val="0"/>
          <c:order val="0"/>
          <c:tx>
            <c:strRef>
              <c:f>Sheet1!$B$1</c:f>
              <c:strCache>
                <c:ptCount val="1"/>
                <c:pt idx="0">
                  <c:v>2009-14</c:v>
                </c:pt>
              </c:strCache>
            </c:strRef>
          </c:tx>
          <c:dPt>
            <c:idx val="0"/>
            <c:bubble3D val="0"/>
            <c:explosion val="10"/>
            <c:spPr>
              <a:solidFill>
                <a:srgbClr val="F27C21"/>
              </a:solidFill>
            </c:spPr>
          </c:dPt>
          <c:dPt>
            <c:idx val="1"/>
            <c:bubble3D val="0"/>
            <c:spPr>
              <a:solidFill>
                <a:srgbClr val="02AED9"/>
              </a:solidFill>
            </c:spPr>
          </c:dPt>
          <c:cat>
            <c:strRef>
              <c:f>Sheet1!$A$2:$A$3</c:f>
              <c:strCache>
                <c:ptCount val="2"/>
                <c:pt idx="0">
                  <c:v>Premium Beauty</c:v>
                </c:pt>
                <c:pt idx="1">
                  <c:v>Mass Beauty</c:v>
                </c:pt>
              </c:strCache>
            </c:strRef>
          </c:cat>
          <c:val>
            <c:numRef>
              <c:f>Sheet1!$B$2:$B$3</c:f>
              <c:numCache>
                <c:formatCode>#,##0</c:formatCode>
                <c:ptCount val="2"/>
                <c:pt idx="0">
                  <c:v>18.440494072149178</c:v>
                </c:pt>
                <c:pt idx="1">
                  <c:v>68.100389055968947</c:v>
                </c:pt>
              </c:numCache>
            </c:numRef>
          </c:val>
        </c:ser>
        <c:ser>
          <c:idx val="1"/>
          <c:order val="1"/>
          <c:tx>
            <c:strRef>
              <c:f>Sheet1!$C$1</c:f>
              <c:strCache>
                <c:ptCount val="1"/>
                <c:pt idx="0">
                  <c:v>2014-19</c:v>
                </c:pt>
              </c:strCache>
            </c:strRef>
          </c:tx>
          <c:dPt>
            <c:idx val="0"/>
            <c:bubble3D val="0"/>
            <c:explosion val="8"/>
            <c:spPr>
              <a:solidFill>
                <a:srgbClr val="F27C21"/>
              </a:solidFill>
            </c:spPr>
          </c:dPt>
          <c:dPt>
            <c:idx val="1"/>
            <c:bubble3D val="0"/>
            <c:spPr>
              <a:solidFill>
                <a:srgbClr val="02AED9"/>
              </a:solidFill>
            </c:spPr>
          </c:dPt>
          <c:cat>
            <c:strRef>
              <c:f>Sheet1!$A$2:$A$3</c:f>
              <c:strCache>
                <c:ptCount val="2"/>
                <c:pt idx="0">
                  <c:v>Premium Beauty</c:v>
                </c:pt>
                <c:pt idx="1">
                  <c:v>Mass Beauty</c:v>
                </c:pt>
              </c:strCache>
            </c:strRef>
          </c:cat>
          <c:val>
            <c:numRef>
              <c:f>Sheet1!$C$2:$C$3</c:f>
              <c:numCache>
                <c:formatCode>#,##0</c:formatCode>
                <c:ptCount val="2"/>
                <c:pt idx="0">
                  <c:v>22.747918566842198</c:v>
                </c:pt>
                <c:pt idx="1">
                  <c:v>65.262283498546509</c:v>
                </c:pt>
              </c:numCache>
            </c:numRef>
          </c:val>
        </c:ser>
        <c:dLbls>
          <c:showLegendKey val="0"/>
          <c:showVal val="0"/>
          <c:showCatName val="0"/>
          <c:showSerName val="0"/>
          <c:showPercent val="0"/>
          <c:showBubbleSize val="0"/>
          <c:showLeaderLines val="1"/>
        </c:dLbls>
        <c:firstSliceAng val="0"/>
        <c:holeSize val="50"/>
      </c:doughnutChart>
      <c:spPr>
        <a:noFill/>
        <a:ln w="25400">
          <a:noFill/>
        </a:ln>
      </c:spPr>
    </c:plotArea>
    <c:legend>
      <c:legendPos val="r"/>
      <c:layout>
        <c:manualLayout>
          <c:xMode val="edge"/>
          <c:yMode val="edge"/>
          <c:x val="4.7967247268091399E-4"/>
          <c:y val="0.91204918926537892"/>
          <c:w val="0.88211844432705477"/>
          <c:h val="8.7950810734621035E-2"/>
        </c:manualLayout>
      </c:layout>
      <c:overlay val="0"/>
      <c:txPr>
        <a:bodyPr/>
        <a:lstStyle/>
        <a:p>
          <a:pPr>
            <a:defRPr lang="en-US" sz="1200"/>
          </a:pPr>
          <a:endParaRPr lang="zh-CN"/>
        </a:p>
      </c:txPr>
    </c:legend>
    <c:plotVisOnly val="1"/>
    <c:dispBlanksAs val="gap"/>
    <c:showDLblsOverMax val="0"/>
  </c:chart>
  <c:spPr>
    <a:ln>
      <a:noFill/>
    </a:ln>
  </c:spPr>
  <c:txPr>
    <a:bodyPr/>
    <a:lstStyle/>
    <a:p>
      <a:pPr>
        <a:defRPr sz="900"/>
      </a:pPr>
      <a:endParaRPr lang="zh-CN"/>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sz="1400"/>
            </a:pPr>
            <a:r>
              <a:rPr lang="en-GB" sz="1400" dirty="0" smtClean="0"/>
              <a:t>Developed</a:t>
            </a:r>
            <a:r>
              <a:rPr lang="en-GB" sz="1400" baseline="0" dirty="0" smtClean="0"/>
              <a:t> vs. Emerging Markets in Total Beauty </a:t>
            </a:r>
            <a:endParaRPr lang="en-GB" sz="1400" dirty="0"/>
          </a:p>
        </c:rich>
      </c:tx>
      <c:layout>
        <c:manualLayout>
          <c:xMode val="edge"/>
          <c:yMode val="edge"/>
          <c:x val="0.30552148774517712"/>
          <c:y val="0"/>
        </c:manualLayout>
      </c:layout>
      <c:overlay val="0"/>
    </c:title>
    <c:autoTitleDeleted val="0"/>
    <c:plotArea>
      <c:layout>
        <c:manualLayout>
          <c:layoutTarget val="inner"/>
          <c:xMode val="edge"/>
          <c:yMode val="edge"/>
          <c:x val="0.12411063135526428"/>
          <c:y val="6.4872369704887828E-2"/>
          <c:w val="0.79962900388373037"/>
          <c:h val="0.71133146684033799"/>
        </c:manualLayout>
      </c:layout>
      <c:barChart>
        <c:barDir val="col"/>
        <c:grouping val="stacked"/>
        <c:varyColors val="0"/>
        <c:ser>
          <c:idx val="0"/>
          <c:order val="0"/>
          <c:tx>
            <c:strRef>
              <c:f>Sheet1!$B$1</c:f>
              <c:strCache>
                <c:ptCount val="1"/>
                <c:pt idx="0">
                  <c:v>Developed</c:v>
                </c:pt>
              </c:strCache>
            </c:strRef>
          </c:tx>
          <c:spPr>
            <a:solidFill>
              <a:srgbClr val="F27C21"/>
            </a:solidFill>
          </c:spPr>
          <c:invertIfNegative val="0"/>
          <c:cat>
            <c:numRef>
              <c:f>Sheet1!$A$2:$A$12</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Sheet1!$B$2:$B$12</c:f>
              <c:numCache>
                <c:formatCode>#,##0.00</c:formatCode>
                <c:ptCount val="11"/>
                <c:pt idx="0">
                  <c:v>250189.6</c:v>
                </c:pt>
                <c:pt idx="1">
                  <c:v>251054.5</c:v>
                </c:pt>
                <c:pt idx="2">
                  <c:v>250239.7</c:v>
                </c:pt>
                <c:pt idx="3">
                  <c:v>250796.4</c:v>
                </c:pt>
                <c:pt idx="4">
                  <c:v>251362.3</c:v>
                </c:pt>
                <c:pt idx="5">
                  <c:v>251707.9</c:v>
                </c:pt>
                <c:pt idx="6">
                  <c:v>253247.6</c:v>
                </c:pt>
                <c:pt idx="7">
                  <c:v>255050.6</c:v>
                </c:pt>
                <c:pt idx="8">
                  <c:v>257249.3</c:v>
                </c:pt>
                <c:pt idx="9">
                  <c:v>259659.8</c:v>
                </c:pt>
                <c:pt idx="10">
                  <c:v>262113.6</c:v>
                </c:pt>
              </c:numCache>
            </c:numRef>
          </c:val>
        </c:ser>
        <c:ser>
          <c:idx val="1"/>
          <c:order val="1"/>
          <c:tx>
            <c:strRef>
              <c:f>Sheet1!$C$1</c:f>
              <c:strCache>
                <c:ptCount val="1"/>
                <c:pt idx="0">
                  <c:v>Emerging</c:v>
                </c:pt>
              </c:strCache>
            </c:strRef>
          </c:tx>
          <c:spPr>
            <a:solidFill>
              <a:srgbClr val="02AED9"/>
            </a:solidFill>
          </c:spPr>
          <c:invertIfNegative val="0"/>
          <c:dLbls>
            <c:dLbl>
              <c:idx val="0"/>
              <c:layout>
                <c:manualLayout>
                  <c:x val="1.4851070656950558E-3"/>
                  <c:y val="-2.5124852712969728E-3"/>
                </c:manualLayout>
              </c:layout>
              <c:tx>
                <c:rich>
                  <a:bodyPr/>
                  <a:lstStyle/>
                  <a:p>
                    <a:pPr algn="just">
                      <a:defRPr sz="1400" b="1">
                        <a:solidFill>
                          <a:schemeClr val="bg1"/>
                        </a:solidFill>
                        <a:latin typeface="+mn-lt"/>
                      </a:defRPr>
                    </a:pPr>
                    <a:r>
                      <a:rPr lang="en-US" sz="1400" b="1" dirty="0" smtClean="0">
                        <a:solidFill>
                          <a:schemeClr val="bg1"/>
                        </a:solidFill>
                        <a:latin typeface="+mn-lt"/>
                      </a:rPr>
                      <a:t>41%</a:t>
                    </a:r>
                    <a:endParaRPr lang="en-US" sz="1400" b="1" dirty="0">
                      <a:solidFill>
                        <a:schemeClr val="bg1"/>
                      </a:solidFill>
                      <a:latin typeface="+mj-lt"/>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layout>
                <c:manualLayout>
                  <c:x val="1.4851070656950558E-3"/>
                  <c:y val="0"/>
                </c:manualLayout>
              </c:layout>
              <c:tx>
                <c:rich>
                  <a:bodyPr/>
                  <a:lstStyle/>
                  <a:p>
                    <a:pPr>
                      <a:defRPr sz="1400" b="1">
                        <a:solidFill>
                          <a:schemeClr val="bg1"/>
                        </a:solidFill>
                        <a:latin typeface="+mn-lt"/>
                      </a:defRPr>
                    </a:pPr>
                    <a:r>
                      <a:rPr lang="en-US" sz="1400" b="1" dirty="0" smtClean="0">
                        <a:solidFill>
                          <a:schemeClr val="bg1"/>
                        </a:solidFill>
                        <a:latin typeface="+mn-lt"/>
                      </a:rPr>
                      <a:t>51%</a:t>
                    </a:r>
                    <a:endParaRPr lang="en-US" sz="1400" b="1" dirty="0">
                      <a:solidFill>
                        <a:schemeClr val="bg1"/>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latin typeface="+mn-lt"/>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Sheet1!$A$2:$A$12</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Sheet1!$C$2:$C$12</c:f>
              <c:numCache>
                <c:formatCode>#,##0.00</c:formatCode>
                <c:ptCount val="11"/>
                <c:pt idx="0">
                  <c:v>173066</c:v>
                </c:pt>
                <c:pt idx="1">
                  <c:v>181798.5</c:v>
                </c:pt>
                <c:pt idx="2">
                  <c:v>189173.4</c:v>
                </c:pt>
                <c:pt idx="3">
                  <c:v>199001.7</c:v>
                </c:pt>
                <c:pt idx="4">
                  <c:v>206821.6</c:v>
                </c:pt>
                <c:pt idx="5">
                  <c:v>213193.60000000001</c:v>
                </c:pt>
                <c:pt idx="6">
                  <c:v>221594.1</c:v>
                </c:pt>
                <c:pt idx="7">
                  <c:v>231502.3</c:v>
                </c:pt>
                <c:pt idx="8">
                  <c:v>242646.8</c:v>
                </c:pt>
                <c:pt idx="9">
                  <c:v>254804.5</c:v>
                </c:pt>
                <c:pt idx="10">
                  <c:v>267919.5</c:v>
                </c:pt>
              </c:numCache>
            </c:numRef>
          </c:val>
        </c:ser>
        <c:dLbls>
          <c:showLegendKey val="0"/>
          <c:showVal val="0"/>
          <c:showCatName val="0"/>
          <c:showSerName val="0"/>
          <c:showPercent val="0"/>
          <c:showBubbleSize val="0"/>
        </c:dLbls>
        <c:gapWidth val="75"/>
        <c:overlap val="100"/>
        <c:axId val="348766616"/>
        <c:axId val="348767008"/>
      </c:barChart>
      <c:lineChart>
        <c:grouping val="standard"/>
        <c:varyColors val="0"/>
        <c:ser>
          <c:idx val="2"/>
          <c:order val="2"/>
          <c:tx>
            <c:strRef>
              <c:f>Sheet1!$D$1</c:f>
              <c:strCache>
                <c:ptCount val="1"/>
                <c:pt idx="0">
                  <c:v>% Growth Developed markets</c:v>
                </c:pt>
              </c:strCache>
            </c:strRef>
          </c:tx>
          <c:spPr>
            <a:ln>
              <a:solidFill>
                <a:srgbClr val="5D87A0">
                  <a:lumMod val="40000"/>
                  <a:lumOff val="60000"/>
                </a:srgbClr>
              </a:solidFill>
            </a:ln>
          </c:spPr>
          <c:marker>
            <c:symbol val="none"/>
          </c:marker>
          <c:cat>
            <c:numRef>
              <c:f>Sheet1!$A$2:$A$12</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Sheet1!$D$2:$D$12</c:f>
              <c:numCache>
                <c:formatCode>#,##0.00</c:formatCode>
                <c:ptCount val="11"/>
                <c:pt idx="0" formatCode="General">
                  <c:v>0.2</c:v>
                </c:pt>
                <c:pt idx="1">
                  <c:v>0.3</c:v>
                </c:pt>
                <c:pt idx="2">
                  <c:v>-0.3</c:v>
                </c:pt>
                <c:pt idx="3">
                  <c:v>0.2</c:v>
                </c:pt>
                <c:pt idx="4">
                  <c:v>0.2</c:v>
                </c:pt>
                <c:pt idx="5">
                  <c:v>0.1</c:v>
                </c:pt>
                <c:pt idx="6">
                  <c:v>0.6</c:v>
                </c:pt>
                <c:pt idx="7">
                  <c:v>0.7</c:v>
                </c:pt>
                <c:pt idx="8">
                  <c:v>0.9</c:v>
                </c:pt>
                <c:pt idx="9">
                  <c:v>0.9</c:v>
                </c:pt>
                <c:pt idx="10">
                  <c:v>0.9</c:v>
                </c:pt>
              </c:numCache>
            </c:numRef>
          </c:val>
          <c:smooth val="0"/>
        </c:ser>
        <c:ser>
          <c:idx val="3"/>
          <c:order val="3"/>
          <c:tx>
            <c:strRef>
              <c:f>Sheet1!$E$1</c:f>
              <c:strCache>
                <c:ptCount val="1"/>
                <c:pt idx="0">
                  <c:v>% Growth Emerging Markets</c:v>
                </c:pt>
              </c:strCache>
            </c:strRef>
          </c:tx>
          <c:spPr>
            <a:ln>
              <a:solidFill>
                <a:srgbClr val="5D87A0"/>
              </a:solidFill>
            </a:ln>
          </c:spPr>
          <c:marker>
            <c:symbol val="none"/>
          </c:marker>
          <c:cat>
            <c:numRef>
              <c:f>Sheet1!$A$2:$A$12</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Sheet1!$E$2:$E$12</c:f>
              <c:numCache>
                <c:formatCode>#,##0.00</c:formatCode>
                <c:ptCount val="11"/>
                <c:pt idx="0">
                  <c:v>5.9</c:v>
                </c:pt>
                <c:pt idx="1">
                  <c:v>5</c:v>
                </c:pt>
                <c:pt idx="2">
                  <c:v>4.0999999999999996</c:v>
                </c:pt>
                <c:pt idx="3">
                  <c:v>5.2</c:v>
                </c:pt>
                <c:pt idx="4">
                  <c:v>3.9</c:v>
                </c:pt>
                <c:pt idx="5">
                  <c:v>3.1</c:v>
                </c:pt>
                <c:pt idx="6">
                  <c:v>3.9</c:v>
                </c:pt>
                <c:pt idx="7">
                  <c:v>4.5</c:v>
                </c:pt>
                <c:pt idx="8">
                  <c:v>4.8</c:v>
                </c:pt>
                <c:pt idx="9">
                  <c:v>5</c:v>
                </c:pt>
                <c:pt idx="10">
                  <c:v>5.0999999999999996</c:v>
                </c:pt>
              </c:numCache>
            </c:numRef>
          </c:val>
          <c:smooth val="0"/>
        </c:ser>
        <c:dLbls>
          <c:showLegendKey val="0"/>
          <c:showVal val="0"/>
          <c:showCatName val="0"/>
          <c:showSerName val="0"/>
          <c:showPercent val="0"/>
          <c:showBubbleSize val="0"/>
        </c:dLbls>
        <c:marker val="1"/>
        <c:smooth val="0"/>
        <c:axId val="354438152"/>
        <c:axId val="348768968"/>
      </c:lineChart>
      <c:catAx>
        <c:axId val="348766616"/>
        <c:scaling>
          <c:orientation val="minMax"/>
        </c:scaling>
        <c:delete val="0"/>
        <c:axPos val="b"/>
        <c:numFmt formatCode="General" sourceLinked="1"/>
        <c:majorTickMark val="none"/>
        <c:minorTickMark val="none"/>
        <c:tickLblPos val="low"/>
        <c:txPr>
          <a:bodyPr/>
          <a:lstStyle/>
          <a:p>
            <a:pPr>
              <a:defRPr lang="en-US" sz="1200"/>
            </a:pPr>
            <a:endParaRPr lang="zh-CN"/>
          </a:p>
        </c:txPr>
        <c:crossAx val="348767008"/>
        <c:crosses val="autoZero"/>
        <c:auto val="1"/>
        <c:lblAlgn val="ctr"/>
        <c:lblOffset val="100"/>
        <c:noMultiLvlLbl val="0"/>
      </c:catAx>
      <c:valAx>
        <c:axId val="348767008"/>
        <c:scaling>
          <c:orientation val="minMax"/>
          <c:min val="-100000"/>
        </c:scaling>
        <c:delete val="0"/>
        <c:axPos val="l"/>
        <c:majorGridlines>
          <c:spPr>
            <a:ln>
              <a:solidFill>
                <a:srgbClr val="595959">
                  <a:lumMod val="20000"/>
                  <a:lumOff val="80000"/>
                </a:srgbClr>
              </a:solidFill>
              <a:prstDash val="dash"/>
            </a:ln>
          </c:spPr>
        </c:majorGridlines>
        <c:title>
          <c:tx>
            <c:rich>
              <a:bodyPr rot="-5400000" vert="horz"/>
              <a:lstStyle/>
              <a:p>
                <a:pPr algn="ctr" rtl="0">
                  <a:defRPr sz="1200" b="1" i="0" u="none" strike="noStrike" kern="1200" baseline="0">
                    <a:solidFill>
                      <a:srgbClr val="595959"/>
                    </a:solidFill>
                    <a:latin typeface="+mn-lt"/>
                    <a:ea typeface="+mn-ea"/>
                    <a:cs typeface="+mn-cs"/>
                  </a:defRPr>
                </a:pPr>
                <a:r>
                  <a:rPr lang="en-GB" sz="1200" b="1" i="0" u="none" strike="noStrike" kern="1200" baseline="0" dirty="0" smtClean="0">
                    <a:solidFill>
                      <a:srgbClr val="595959"/>
                    </a:solidFill>
                    <a:latin typeface="+mn-lt"/>
                    <a:ea typeface="+mn-ea"/>
                    <a:cs typeface="+mn-cs"/>
                  </a:rPr>
                  <a:t>US$ million</a:t>
                </a:r>
                <a:endParaRPr lang="en-GB" sz="1200" b="1" i="0" u="none" strike="noStrike" kern="1200" baseline="0" dirty="0">
                  <a:solidFill>
                    <a:srgbClr val="595959"/>
                  </a:solidFill>
                  <a:latin typeface="+mn-lt"/>
                  <a:ea typeface="+mn-ea"/>
                  <a:cs typeface="+mn-cs"/>
                </a:endParaRPr>
              </a:p>
            </c:rich>
          </c:tx>
          <c:overlay val="0"/>
        </c:title>
        <c:numFmt formatCode="#,##0" sourceLinked="0"/>
        <c:majorTickMark val="out"/>
        <c:minorTickMark val="none"/>
        <c:tickLblPos val="nextTo"/>
        <c:spPr>
          <a:ln w="9525">
            <a:solidFill>
              <a:srgbClr val="595959"/>
            </a:solidFill>
          </a:ln>
        </c:spPr>
        <c:txPr>
          <a:bodyPr/>
          <a:lstStyle/>
          <a:p>
            <a:pPr>
              <a:defRPr lang="en-US" sz="1200"/>
            </a:pPr>
            <a:endParaRPr lang="zh-CN"/>
          </a:p>
        </c:txPr>
        <c:crossAx val="348766616"/>
        <c:crosses val="autoZero"/>
        <c:crossBetween val="between"/>
      </c:valAx>
      <c:valAx>
        <c:axId val="348768968"/>
        <c:scaling>
          <c:orientation val="minMax"/>
        </c:scaling>
        <c:delete val="0"/>
        <c:axPos val="r"/>
        <c:title>
          <c:tx>
            <c:rich>
              <a:bodyPr rot="-5400000" vert="horz"/>
              <a:lstStyle/>
              <a:p>
                <a:pPr>
                  <a:defRPr sz="1200" b="1"/>
                </a:pPr>
                <a:r>
                  <a:rPr lang="en-GB" sz="1200" b="1" dirty="0" smtClean="0"/>
                  <a:t>% Growth</a:t>
                </a:r>
                <a:endParaRPr lang="en-GB" sz="1200" b="1" dirty="0"/>
              </a:p>
            </c:rich>
          </c:tx>
          <c:overlay val="0"/>
        </c:title>
        <c:numFmt formatCode="General" sourceLinked="1"/>
        <c:majorTickMark val="out"/>
        <c:minorTickMark val="none"/>
        <c:tickLblPos val="nextTo"/>
        <c:txPr>
          <a:bodyPr/>
          <a:lstStyle/>
          <a:p>
            <a:pPr>
              <a:defRPr sz="1200"/>
            </a:pPr>
            <a:endParaRPr lang="zh-CN"/>
          </a:p>
        </c:txPr>
        <c:crossAx val="354438152"/>
        <c:crosses val="max"/>
        <c:crossBetween val="between"/>
      </c:valAx>
      <c:catAx>
        <c:axId val="354438152"/>
        <c:scaling>
          <c:orientation val="minMax"/>
        </c:scaling>
        <c:delete val="1"/>
        <c:axPos val="b"/>
        <c:numFmt formatCode="General" sourceLinked="1"/>
        <c:majorTickMark val="out"/>
        <c:minorTickMark val="none"/>
        <c:tickLblPos val="nextTo"/>
        <c:crossAx val="348768968"/>
        <c:crosses val="autoZero"/>
        <c:auto val="1"/>
        <c:lblAlgn val="ctr"/>
        <c:lblOffset val="100"/>
        <c:noMultiLvlLbl val="0"/>
      </c:catAx>
    </c:plotArea>
    <c:legend>
      <c:legendPos val="b"/>
      <c:layout>
        <c:manualLayout>
          <c:xMode val="edge"/>
          <c:yMode val="edge"/>
          <c:x val="1.4728286214511204E-3"/>
          <c:y val="0.84536009255441802"/>
          <c:w val="0.99546123042863366"/>
          <c:h val="7.0749409071377528E-2"/>
        </c:manualLayout>
      </c:layout>
      <c:overlay val="0"/>
      <c:txPr>
        <a:bodyPr/>
        <a:lstStyle/>
        <a:p>
          <a:pPr>
            <a:defRPr lang="en-US" sz="1200" b="0"/>
          </a:pPr>
          <a:endParaRPr lang="zh-CN"/>
        </a:p>
      </c:txPr>
    </c:legend>
    <c:plotVisOnly val="1"/>
    <c:dispBlanksAs val="gap"/>
    <c:showDLblsOverMax val="0"/>
  </c:chart>
  <c:spPr>
    <a:ln>
      <a:noFill/>
    </a:ln>
  </c:spPr>
  <c:txPr>
    <a:bodyPr/>
    <a:lstStyle/>
    <a:p>
      <a:pPr>
        <a:defRPr sz="9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GB" sz="1400" dirty="0" smtClean="0"/>
              <a:t>Beauty</a:t>
            </a:r>
            <a:r>
              <a:rPr lang="en-GB" sz="1400" baseline="0" dirty="0" smtClean="0"/>
              <a:t> and Personal Care</a:t>
            </a:r>
            <a:r>
              <a:rPr lang="en-GB" sz="1400" dirty="0" smtClean="0"/>
              <a:t> </a:t>
            </a:r>
            <a:r>
              <a:rPr lang="en-GB" sz="1400" dirty="0"/>
              <a:t>Market Growth</a:t>
            </a:r>
          </a:p>
        </c:rich>
      </c:tx>
      <c:overlay val="1"/>
    </c:title>
    <c:autoTitleDeleted val="0"/>
    <c:plotArea>
      <c:layout>
        <c:manualLayout>
          <c:layoutTarget val="inner"/>
          <c:xMode val="edge"/>
          <c:yMode val="edge"/>
          <c:x val="0.18084409854581393"/>
          <c:y val="0.10682516381588612"/>
          <c:w val="0.79584326027107155"/>
          <c:h val="0.62198752322539763"/>
        </c:manualLayout>
      </c:layout>
      <c:lineChart>
        <c:grouping val="standard"/>
        <c:varyColors val="0"/>
        <c:ser>
          <c:idx val="0"/>
          <c:order val="0"/>
          <c:tx>
            <c:strRef>
              <c:f>Sheet1!$B$1</c:f>
              <c:strCache>
                <c:ptCount val="1"/>
                <c:pt idx="0">
                  <c:v>World</c:v>
                </c:pt>
              </c:strCache>
            </c:strRef>
          </c:tx>
          <c:marker>
            <c:symbol val="none"/>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2009/2010</c:v>
                </c:pt>
                <c:pt idx="1">
                  <c:v>2010/2011</c:v>
                </c:pt>
                <c:pt idx="2">
                  <c:v>2011/2012</c:v>
                </c:pt>
                <c:pt idx="3">
                  <c:v>2012/2013</c:v>
                </c:pt>
                <c:pt idx="4">
                  <c:v>2013/2014</c:v>
                </c:pt>
              </c:strCache>
            </c:strRef>
          </c:cat>
          <c:val>
            <c:numRef>
              <c:f>Sheet1!$B$2:$B$6</c:f>
              <c:numCache>
                <c:formatCode>General</c:formatCode>
                <c:ptCount val="5"/>
                <c:pt idx="0">
                  <c:v>7.6</c:v>
                </c:pt>
                <c:pt idx="1">
                  <c:v>9.1999999999999993</c:v>
                </c:pt>
                <c:pt idx="2">
                  <c:v>1.6</c:v>
                </c:pt>
                <c:pt idx="3">
                  <c:v>1.5</c:v>
                </c:pt>
                <c:pt idx="4">
                  <c:v>1.6</c:v>
                </c:pt>
              </c:numCache>
            </c:numRef>
          </c:val>
          <c:smooth val="0"/>
        </c:ser>
        <c:ser>
          <c:idx val="1"/>
          <c:order val="1"/>
          <c:tx>
            <c:strRef>
              <c:f>Sheet1!$C$1</c:f>
              <c:strCache>
                <c:ptCount val="1"/>
                <c:pt idx="0">
                  <c:v>China</c:v>
                </c:pt>
              </c:strCache>
            </c:strRef>
          </c:tx>
          <c:marker>
            <c:symbol val="none"/>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2009/2010</c:v>
                </c:pt>
                <c:pt idx="1">
                  <c:v>2010/2011</c:v>
                </c:pt>
                <c:pt idx="2">
                  <c:v>2011/2012</c:v>
                </c:pt>
                <c:pt idx="3">
                  <c:v>2012/2013</c:v>
                </c:pt>
                <c:pt idx="4">
                  <c:v>2013/2014</c:v>
                </c:pt>
              </c:strCache>
            </c:strRef>
          </c:cat>
          <c:val>
            <c:numRef>
              <c:f>Sheet1!$C$2:$C$6</c:f>
              <c:numCache>
                <c:formatCode>General</c:formatCode>
                <c:ptCount val="5"/>
                <c:pt idx="0">
                  <c:v>12</c:v>
                </c:pt>
                <c:pt idx="1">
                  <c:v>17.899999999999999</c:v>
                </c:pt>
                <c:pt idx="2">
                  <c:v>12.3</c:v>
                </c:pt>
                <c:pt idx="3">
                  <c:v>10.8</c:v>
                </c:pt>
                <c:pt idx="4">
                  <c:v>8.1</c:v>
                </c:pt>
              </c:numCache>
            </c:numRef>
          </c:val>
          <c:smooth val="0"/>
        </c:ser>
        <c:dLbls>
          <c:showLegendKey val="0"/>
          <c:showVal val="0"/>
          <c:showCatName val="0"/>
          <c:showSerName val="0"/>
          <c:showPercent val="0"/>
          <c:showBubbleSize val="0"/>
        </c:dLbls>
        <c:smooth val="0"/>
        <c:axId val="354440504"/>
        <c:axId val="354440896"/>
      </c:lineChart>
      <c:catAx>
        <c:axId val="354440504"/>
        <c:scaling>
          <c:orientation val="minMax"/>
        </c:scaling>
        <c:delete val="0"/>
        <c:axPos val="b"/>
        <c:numFmt formatCode="#,##0.00_);[Red]\(#,##0.00\)" sourceLinked="0"/>
        <c:majorTickMark val="out"/>
        <c:minorTickMark val="none"/>
        <c:tickLblPos val="nextTo"/>
        <c:crossAx val="354440896"/>
        <c:crosses val="autoZero"/>
        <c:auto val="1"/>
        <c:lblAlgn val="ctr"/>
        <c:lblOffset val="100"/>
        <c:noMultiLvlLbl val="0"/>
      </c:catAx>
      <c:valAx>
        <c:axId val="354440896"/>
        <c:scaling>
          <c:orientation val="minMax"/>
        </c:scaling>
        <c:delete val="0"/>
        <c:axPos val="l"/>
        <c:majorGridlines/>
        <c:title>
          <c:tx>
            <c:rich>
              <a:bodyPr rot="-5400000" vert="horz"/>
              <a:lstStyle/>
              <a:p>
                <a:pPr>
                  <a:defRPr/>
                </a:pPr>
                <a:r>
                  <a:rPr lang="en-GB" dirty="0" smtClean="0"/>
                  <a:t>RSP </a:t>
                </a:r>
                <a:r>
                  <a:rPr lang="en-GB" dirty="0"/>
                  <a:t>value growth, US</a:t>
                </a:r>
                <a:r>
                  <a:rPr lang="en-GB" dirty="0" smtClean="0"/>
                  <a:t>$, current</a:t>
                </a:r>
                <a:r>
                  <a:rPr lang="en-GB" baseline="0" dirty="0" smtClean="0"/>
                  <a:t> value </a:t>
                </a:r>
              </a:p>
              <a:p>
                <a:pPr>
                  <a:defRPr/>
                </a:pPr>
                <a:endParaRPr lang="en-GB" dirty="0"/>
              </a:p>
            </c:rich>
          </c:tx>
          <c:layout>
            <c:manualLayout>
              <c:xMode val="edge"/>
              <c:yMode val="edge"/>
              <c:x val="1.5088945362134681E-3"/>
              <c:y val="9.4587138051928935E-2"/>
            </c:manualLayout>
          </c:layout>
          <c:overlay val="0"/>
        </c:title>
        <c:numFmt formatCode="General" sourceLinked="1"/>
        <c:majorTickMark val="out"/>
        <c:minorTickMark val="none"/>
        <c:tickLblPos val="nextTo"/>
        <c:crossAx val="354440504"/>
        <c:crosses val="autoZero"/>
        <c:crossBetween val="between"/>
      </c:valAx>
    </c:plotArea>
    <c:legend>
      <c:legendPos val="b"/>
      <c:overlay val="0"/>
    </c:legend>
    <c:plotVisOnly val="1"/>
    <c:dispBlanksAs val="gap"/>
    <c:showDLblsOverMax val="0"/>
  </c:chart>
  <c:txPr>
    <a:bodyPr/>
    <a:lstStyle/>
    <a:p>
      <a:pPr>
        <a:defRPr sz="1400">
          <a:latin typeface="Georgia" pitchFamily="18"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view3D>
    <c:floor>
      <c:thickness val="0"/>
    </c:floor>
    <c:sideWall>
      <c:thickness val="0"/>
      <c:spPr>
        <a:noFill/>
        <a:ln w="18846">
          <a:noFill/>
        </a:ln>
      </c:spPr>
    </c:sideWall>
    <c:backWall>
      <c:thickness val="0"/>
      <c:spPr>
        <a:noFill/>
        <a:ln w="18846">
          <a:noFill/>
        </a:ln>
      </c:spPr>
    </c:backWall>
    <c:plotArea>
      <c:layout>
        <c:manualLayout>
          <c:layoutTarget val="inner"/>
          <c:xMode val="edge"/>
          <c:yMode val="edge"/>
          <c:x val="0"/>
          <c:y val="1.9829229336352595E-2"/>
          <c:w val="0.98842007452504121"/>
          <c:h val="0.98017084548421607"/>
        </c:manualLayout>
      </c:layout>
      <c:pie3DChart>
        <c:varyColors val="1"/>
        <c:ser>
          <c:idx val="0"/>
          <c:order val="0"/>
          <c:tx>
            <c:strRef>
              <c:f>Sheet1!$B$1</c:f>
              <c:strCache>
                <c:ptCount val="1"/>
                <c:pt idx="0">
                  <c:v>Column1</c:v>
                </c:pt>
              </c:strCache>
            </c:strRef>
          </c:tx>
          <c:dPt>
            <c:idx val="0"/>
            <c:bubble3D val="0"/>
            <c:explosion val="31"/>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spPr>
              <a:noFill/>
              <a:ln>
                <a:noFill/>
              </a:ln>
              <a:effectLst/>
            </c:spPr>
            <c:txPr>
              <a:bodyPr/>
              <a:lstStyle/>
              <a:p>
                <a:pPr>
                  <a:defRPr>
                    <a:solidFill>
                      <a:schemeClr val="bg1"/>
                    </a:solidFill>
                  </a:defRPr>
                </a:pPr>
                <a:endParaRPr lang="zh-CN"/>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China</c:v>
                </c:pt>
                <c:pt idx="1">
                  <c:v>Other BRIC</c:v>
                </c:pt>
              </c:strCache>
            </c:strRef>
          </c:cat>
          <c:val>
            <c:numRef>
              <c:f>Sheet1!$B$2:$B$3</c:f>
              <c:numCache>
                <c:formatCode>#,##0.00</c:formatCode>
                <c:ptCount val="2"/>
                <c:pt idx="0" formatCode="#,##0.0">
                  <c:v>47806.3</c:v>
                </c:pt>
                <c:pt idx="1">
                  <c:v>66710.5</c:v>
                </c:pt>
              </c:numCache>
            </c:numRef>
          </c:val>
        </c:ser>
        <c:ser>
          <c:idx val="1"/>
          <c:order val="1"/>
          <c:tx>
            <c:strRef>
              <c:f>Sheet1!$C$1</c:f>
              <c:strCache>
                <c:ptCount val="1"/>
                <c:pt idx="0">
                  <c:v>Column2</c:v>
                </c:pt>
              </c:strCache>
            </c:strRef>
          </c:tx>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China</c:v>
                </c:pt>
                <c:pt idx="1">
                  <c:v>Other BRIC</c:v>
                </c:pt>
              </c:strCache>
            </c:strRef>
          </c:cat>
          <c:val>
            <c:numRef>
              <c:f>Sheet1!$C$2:$C$3</c:f>
              <c:numCache>
                <c:formatCode>General</c:formatCode>
                <c:ptCount val="2"/>
                <c:pt idx="0">
                  <c:v>0.41746101881994607</c:v>
                </c:pt>
                <c:pt idx="1">
                  <c:v>1</c:v>
                </c:pt>
              </c:numCache>
            </c:numRef>
          </c:val>
        </c:ser>
        <c:dLbls>
          <c:showLegendKey val="0"/>
          <c:showVal val="1"/>
          <c:showCatName val="0"/>
          <c:showSerName val="0"/>
          <c:showPercent val="0"/>
          <c:showBubbleSize val="0"/>
          <c:showLeaderLines val="0"/>
        </c:dLbls>
      </c:pie3DChart>
    </c:plotArea>
    <c:plotVisOnly val="1"/>
    <c:dispBlanksAs val="zero"/>
    <c:showDLblsOverMax val="0"/>
  </c:chart>
  <c:txPr>
    <a:bodyPr/>
    <a:lstStyle/>
    <a:p>
      <a:pPr>
        <a:defRPr sz="1336"/>
      </a:pPr>
      <a:endParaRPr lang="zh-CN"/>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400">
                <a:latin typeface="Georgia" pitchFamily="18" charset="0"/>
              </a:defRPr>
            </a:pPr>
            <a:r>
              <a:rPr lang="en-US" sz="1400" dirty="0">
                <a:latin typeface="Georgia" pitchFamily="18" charset="0"/>
              </a:rPr>
              <a:t>China </a:t>
            </a:r>
            <a:r>
              <a:rPr lang="en-US" sz="1400" dirty="0" smtClean="0">
                <a:latin typeface="Georgia" pitchFamily="18" charset="0"/>
              </a:rPr>
              <a:t>Beauty</a:t>
            </a:r>
            <a:r>
              <a:rPr lang="en-US" sz="1400" baseline="0" dirty="0" smtClean="0">
                <a:latin typeface="Georgia" pitchFamily="18" charset="0"/>
              </a:rPr>
              <a:t> and Personal Care </a:t>
            </a:r>
            <a:r>
              <a:rPr lang="en-US" sz="1400" dirty="0" smtClean="0">
                <a:latin typeface="Georgia" pitchFamily="18" charset="0"/>
              </a:rPr>
              <a:t>Market </a:t>
            </a:r>
            <a:r>
              <a:rPr lang="en-US" sz="1400" dirty="0">
                <a:latin typeface="Georgia" pitchFamily="18" charset="0"/>
              </a:rPr>
              <a:t>Size</a:t>
            </a:r>
          </a:p>
        </c:rich>
      </c:tx>
      <c:overlay val="0"/>
    </c:title>
    <c:autoTitleDeleted val="0"/>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a:lstStyle/>
              <a:p>
                <a:pPr>
                  <a:defRPr sz="1400" b="1">
                    <a:latin typeface="Georgia" pitchFamily="18"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2009</c:v>
                </c:pt>
                <c:pt idx="1">
                  <c:v>2010</c:v>
                </c:pt>
                <c:pt idx="2">
                  <c:v>2011</c:v>
                </c:pt>
                <c:pt idx="3">
                  <c:v>2012</c:v>
                </c:pt>
                <c:pt idx="4">
                  <c:v>2013</c:v>
                </c:pt>
                <c:pt idx="5">
                  <c:v>2014</c:v>
                </c:pt>
              </c:numCache>
            </c:numRef>
          </c:cat>
          <c:val>
            <c:numRef>
              <c:f>Sheet1!$B$2:$B$7</c:f>
              <c:numCache>
                <c:formatCode>#,##0.0</c:formatCode>
                <c:ptCount val="6"/>
                <c:pt idx="0">
                  <c:v>26.906599999999997</c:v>
                </c:pt>
                <c:pt idx="1">
                  <c:v>30.133900000000001</c:v>
                </c:pt>
                <c:pt idx="2">
                  <c:v>35.540199999999999</c:v>
                </c:pt>
                <c:pt idx="3">
                  <c:v>39.913800000000002</c:v>
                </c:pt>
                <c:pt idx="4">
                  <c:v>44.229199999999999</c:v>
                </c:pt>
                <c:pt idx="5">
                  <c:v>47.8063</c:v>
                </c:pt>
              </c:numCache>
            </c:numRef>
          </c:val>
        </c:ser>
        <c:dLbls>
          <c:showLegendKey val="0"/>
          <c:showVal val="0"/>
          <c:showCatName val="0"/>
          <c:showSerName val="0"/>
          <c:showPercent val="0"/>
          <c:showBubbleSize val="0"/>
        </c:dLbls>
        <c:gapWidth val="150"/>
        <c:axId val="354439328"/>
        <c:axId val="354435016"/>
      </c:barChart>
      <c:catAx>
        <c:axId val="354439328"/>
        <c:scaling>
          <c:orientation val="minMax"/>
        </c:scaling>
        <c:delete val="0"/>
        <c:axPos val="b"/>
        <c:numFmt formatCode="General" sourceLinked="1"/>
        <c:majorTickMark val="out"/>
        <c:minorTickMark val="none"/>
        <c:tickLblPos val="nextTo"/>
        <c:txPr>
          <a:bodyPr/>
          <a:lstStyle/>
          <a:p>
            <a:pPr>
              <a:defRPr sz="1400">
                <a:latin typeface="Georgia" pitchFamily="18" charset="0"/>
              </a:defRPr>
            </a:pPr>
            <a:endParaRPr lang="zh-CN"/>
          </a:p>
        </c:txPr>
        <c:crossAx val="354435016"/>
        <c:crosses val="autoZero"/>
        <c:auto val="1"/>
        <c:lblAlgn val="ctr"/>
        <c:lblOffset val="100"/>
        <c:noMultiLvlLbl val="0"/>
      </c:catAx>
      <c:valAx>
        <c:axId val="354435016"/>
        <c:scaling>
          <c:orientation val="minMax"/>
        </c:scaling>
        <c:delete val="0"/>
        <c:axPos val="l"/>
        <c:numFmt formatCode="#,##0.0" sourceLinked="1"/>
        <c:majorTickMark val="out"/>
        <c:minorTickMark val="none"/>
        <c:tickLblPos val="nextTo"/>
        <c:txPr>
          <a:bodyPr/>
          <a:lstStyle/>
          <a:p>
            <a:pPr>
              <a:defRPr sz="1400">
                <a:latin typeface="Georgia" pitchFamily="18" charset="0"/>
              </a:defRPr>
            </a:pPr>
            <a:endParaRPr lang="zh-CN"/>
          </a:p>
        </c:txPr>
        <c:crossAx val="35443932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GB" sz="1400" dirty="0" smtClean="0"/>
              <a:t>Skin</a:t>
            </a:r>
            <a:r>
              <a:rPr lang="en-GB" sz="1400" baseline="0" dirty="0" smtClean="0"/>
              <a:t> care, fragrances and colour cosmetics</a:t>
            </a:r>
            <a:r>
              <a:rPr lang="en-GB" sz="1400" dirty="0" smtClean="0"/>
              <a:t> in China, US$ </a:t>
            </a:r>
            <a:r>
              <a:rPr lang="en-GB" sz="1400" dirty="0" err="1" smtClean="0"/>
              <a:t>mn</a:t>
            </a:r>
            <a:r>
              <a:rPr lang="en-GB" sz="1400" dirty="0" smtClean="0"/>
              <a:t>, fixed 2014 exchange rate</a:t>
            </a:r>
            <a:endParaRPr lang="en-GB" sz="1400" dirty="0"/>
          </a:p>
        </c:rich>
      </c:tx>
      <c:overlay val="0"/>
    </c:title>
    <c:autoTitleDeleted val="0"/>
    <c:plotArea>
      <c:layout>
        <c:manualLayout>
          <c:layoutTarget val="inner"/>
          <c:xMode val="edge"/>
          <c:yMode val="edge"/>
          <c:x val="7.8488895340229722E-2"/>
          <c:y val="0.15967550020149826"/>
          <c:w val="0.56951039995110431"/>
          <c:h val="0.72186126933853734"/>
        </c:manualLayout>
      </c:layout>
      <c:barChart>
        <c:barDir val="bar"/>
        <c:grouping val="clustered"/>
        <c:varyColors val="0"/>
        <c:ser>
          <c:idx val="0"/>
          <c:order val="0"/>
          <c:tx>
            <c:strRef>
              <c:f>Sheet1!$B$1</c:f>
              <c:strCache>
                <c:ptCount val="1"/>
                <c:pt idx="0">
                  <c:v>Colour Cosmetics</c:v>
                </c:pt>
              </c:strCache>
            </c:strRef>
          </c:tx>
          <c:spPr>
            <a:solidFill>
              <a:schemeClr val="accent1"/>
            </a:solidFill>
          </c:spPr>
          <c:invertIfNegative val="0"/>
          <c:cat>
            <c:numRef>
              <c:f>Sheet1!$A$2:$A$4</c:f>
              <c:numCache>
                <c:formatCode>General</c:formatCode>
                <c:ptCount val="3"/>
                <c:pt idx="0">
                  <c:v>2009</c:v>
                </c:pt>
                <c:pt idx="1">
                  <c:v>2014</c:v>
                </c:pt>
              </c:numCache>
            </c:numRef>
          </c:cat>
          <c:val>
            <c:numRef>
              <c:f>Sheet1!$B$2:$B$4</c:f>
              <c:numCache>
                <c:formatCode>#,##0.0</c:formatCode>
                <c:ptCount val="3"/>
                <c:pt idx="0">
                  <c:v>1915.5</c:v>
                </c:pt>
                <c:pt idx="1">
                  <c:v>3415.4</c:v>
                </c:pt>
              </c:numCache>
            </c:numRef>
          </c:val>
        </c:ser>
        <c:ser>
          <c:idx val="1"/>
          <c:order val="1"/>
          <c:tx>
            <c:strRef>
              <c:f>Sheet1!$C$1</c:f>
              <c:strCache>
                <c:ptCount val="1"/>
                <c:pt idx="0">
                  <c:v>Fragrances</c:v>
                </c:pt>
              </c:strCache>
            </c:strRef>
          </c:tx>
          <c:invertIfNegative val="0"/>
          <c:cat>
            <c:numRef>
              <c:f>Sheet1!$A$2:$A$4</c:f>
              <c:numCache>
                <c:formatCode>General</c:formatCode>
                <c:ptCount val="3"/>
                <c:pt idx="0">
                  <c:v>2009</c:v>
                </c:pt>
                <c:pt idx="1">
                  <c:v>2014</c:v>
                </c:pt>
              </c:numCache>
            </c:numRef>
          </c:cat>
          <c:val>
            <c:numRef>
              <c:f>Sheet1!$C$2:$C$4</c:f>
              <c:numCache>
                <c:formatCode>#,##0.0</c:formatCode>
                <c:ptCount val="3"/>
                <c:pt idx="0">
                  <c:v>443</c:v>
                </c:pt>
                <c:pt idx="1">
                  <c:v>730</c:v>
                </c:pt>
              </c:numCache>
            </c:numRef>
          </c:val>
        </c:ser>
        <c:ser>
          <c:idx val="2"/>
          <c:order val="2"/>
          <c:tx>
            <c:strRef>
              <c:f>Sheet1!$D$1</c:f>
              <c:strCache>
                <c:ptCount val="1"/>
                <c:pt idx="0">
                  <c:v>Skin Care</c:v>
                </c:pt>
              </c:strCache>
            </c:strRef>
          </c:tx>
          <c:invertIfNegative val="0"/>
          <c:cat>
            <c:numRef>
              <c:f>Sheet1!$A$2:$A$4</c:f>
              <c:numCache>
                <c:formatCode>General</c:formatCode>
                <c:ptCount val="3"/>
                <c:pt idx="0">
                  <c:v>2009</c:v>
                </c:pt>
                <c:pt idx="1">
                  <c:v>2014</c:v>
                </c:pt>
              </c:numCache>
            </c:numRef>
          </c:cat>
          <c:val>
            <c:numRef>
              <c:f>Sheet1!$D$2:$D$4</c:f>
              <c:numCache>
                <c:formatCode>#,##0</c:formatCode>
                <c:ptCount val="3"/>
                <c:pt idx="0">
                  <c:v>12440.2</c:v>
                </c:pt>
                <c:pt idx="1">
                  <c:v>23105.7</c:v>
                </c:pt>
              </c:numCache>
            </c:numRef>
          </c:val>
        </c:ser>
        <c:dLbls>
          <c:showLegendKey val="0"/>
          <c:showVal val="0"/>
          <c:showCatName val="0"/>
          <c:showSerName val="0"/>
          <c:showPercent val="0"/>
          <c:showBubbleSize val="0"/>
        </c:dLbls>
        <c:gapWidth val="150"/>
        <c:axId val="354441680"/>
        <c:axId val="354442072"/>
      </c:barChart>
      <c:catAx>
        <c:axId val="354441680"/>
        <c:scaling>
          <c:orientation val="minMax"/>
        </c:scaling>
        <c:delete val="0"/>
        <c:axPos val="l"/>
        <c:numFmt formatCode="General" sourceLinked="1"/>
        <c:majorTickMark val="out"/>
        <c:minorTickMark val="none"/>
        <c:tickLblPos val="nextTo"/>
        <c:crossAx val="354442072"/>
        <c:crosses val="autoZero"/>
        <c:auto val="1"/>
        <c:lblAlgn val="ctr"/>
        <c:lblOffset val="100"/>
        <c:noMultiLvlLbl val="0"/>
      </c:catAx>
      <c:valAx>
        <c:axId val="354442072"/>
        <c:scaling>
          <c:orientation val="minMax"/>
        </c:scaling>
        <c:delete val="0"/>
        <c:axPos val="b"/>
        <c:majorGridlines/>
        <c:numFmt formatCode="#,##0" sourceLinked="0"/>
        <c:majorTickMark val="out"/>
        <c:minorTickMark val="none"/>
        <c:tickLblPos val="nextTo"/>
        <c:crossAx val="354441680"/>
        <c:crosses val="autoZero"/>
        <c:crossBetween val="between"/>
      </c:valAx>
    </c:plotArea>
    <c:legend>
      <c:legendPos val="r"/>
      <c:layout>
        <c:manualLayout>
          <c:xMode val="edge"/>
          <c:yMode val="edge"/>
          <c:x val="0.6578191466149399"/>
          <c:y val="0.15438398080908344"/>
          <c:w val="0.23844421903336177"/>
          <c:h val="0.70802828734012646"/>
        </c:manualLayout>
      </c:layout>
      <c:overlay val="0"/>
      <c:txPr>
        <a:bodyPr/>
        <a:lstStyle/>
        <a:p>
          <a:pPr>
            <a:defRPr sz="1000"/>
          </a:pPr>
          <a:endParaRPr lang="zh-CN"/>
        </a:p>
      </c:txPr>
    </c:legend>
    <c:plotVisOnly val="1"/>
    <c:dispBlanksAs val="gap"/>
    <c:showDLblsOverMax val="0"/>
  </c:chart>
  <c:txPr>
    <a:bodyPr/>
    <a:lstStyle/>
    <a:p>
      <a:pPr>
        <a:defRPr sz="1400">
          <a:latin typeface="Georgia" pitchFamily="18" charset="0"/>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GB" sz="1400" dirty="0" smtClean="0"/>
              <a:t>2009-2014</a:t>
            </a:r>
            <a:r>
              <a:rPr lang="en-GB" sz="1400" baseline="0" dirty="0" smtClean="0"/>
              <a:t> value growth%</a:t>
            </a:r>
            <a:endParaRPr lang="en-GB" sz="1400" dirty="0"/>
          </a:p>
        </c:rich>
      </c:tx>
      <c:layout>
        <c:manualLayout>
          <c:xMode val="edge"/>
          <c:yMode val="edge"/>
          <c:x val="0.24835099145442618"/>
          <c:y val="0"/>
        </c:manualLayout>
      </c:layout>
      <c:overlay val="0"/>
    </c:title>
    <c:autoTitleDeleted val="0"/>
    <c:plotArea>
      <c:layout>
        <c:manualLayout>
          <c:layoutTarget val="inner"/>
          <c:xMode val="edge"/>
          <c:yMode val="edge"/>
          <c:x val="0.13386500382213512"/>
          <c:y val="0.18742214839066323"/>
          <c:w val="0.75167433478034462"/>
          <c:h val="0.51897392301862055"/>
        </c:manualLayout>
      </c:layout>
      <c:lineChart>
        <c:grouping val="standard"/>
        <c:varyColors val="0"/>
        <c:ser>
          <c:idx val="0"/>
          <c:order val="0"/>
          <c:tx>
            <c:strRef>
              <c:f>Sheet1!$B$1</c:f>
              <c:strCache>
                <c:ptCount val="1"/>
                <c:pt idx="0">
                  <c:v>Skincare</c:v>
                </c:pt>
              </c:strCache>
            </c:strRef>
          </c:tx>
          <c:spPr>
            <a:ln>
              <a:solidFill>
                <a:schemeClr val="accent3"/>
              </a:solidFill>
            </a:ln>
          </c:spPr>
          <c:marker>
            <c:symbol val="none"/>
          </c:marker>
          <c:cat>
            <c:strRef>
              <c:f>Sheet1!$A$2:$A$6</c:f>
              <c:strCache>
                <c:ptCount val="5"/>
                <c:pt idx="0">
                  <c:v>2009/2010</c:v>
                </c:pt>
                <c:pt idx="1">
                  <c:v>2010/2011</c:v>
                </c:pt>
                <c:pt idx="2">
                  <c:v>2011/2012</c:v>
                </c:pt>
                <c:pt idx="3">
                  <c:v>2012/2013</c:v>
                </c:pt>
                <c:pt idx="4">
                  <c:v>2013/2014</c:v>
                </c:pt>
              </c:strCache>
            </c:strRef>
          </c:cat>
          <c:val>
            <c:numRef>
              <c:f>Sheet1!$B$2:$B$6</c:f>
              <c:numCache>
                <c:formatCode>0.0</c:formatCode>
                <c:ptCount val="5"/>
                <c:pt idx="0" formatCode="#,##0.0">
                  <c:v>13.9</c:v>
                </c:pt>
                <c:pt idx="1">
                  <c:v>19.7</c:v>
                </c:pt>
                <c:pt idx="2">
                  <c:v>12.6</c:v>
                </c:pt>
                <c:pt idx="3">
                  <c:v>11.2</c:v>
                </c:pt>
                <c:pt idx="4">
                  <c:v>8.9</c:v>
                </c:pt>
              </c:numCache>
            </c:numRef>
          </c:val>
          <c:smooth val="0"/>
        </c:ser>
        <c:ser>
          <c:idx val="1"/>
          <c:order val="1"/>
          <c:tx>
            <c:strRef>
              <c:f>Sheet1!$C$1</c:f>
              <c:strCache>
                <c:ptCount val="1"/>
                <c:pt idx="0">
                  <c:v>fragrances</c:v>
                </c:pt>
              </c:strCache>
            </c:strRef>
          </c:tx>
          <c:marker>
            <c:symbol val="none"/>
          </c:marker>
          <c:cat>
            <c:strRef>
              <c:f>Sheet1!$A$2:$A$6</c:f>
              <c:strCache>
                <c:ptCount val="5"/>
                <c:pt idx="0">
                  <c:v>2009/2010</c:v>
                </c:pt>
                <c:pt idx="1">
                  <c:v>2010/2011</c:v>
                </c:pt>
                <c:pt idx="2">
                  <c:v>2011/2012</c:v>
                </c:pt>
                <c:pt idx="3">
                  <c:v>2012/2013</c:v>
                </c:pt>
                <c:pt idx="4">
                  <c:v>2013/2014</c:v>
                </c:pt>
              </c:strCache>
            </c:strRef>
          </c:cat>
          <c:val>
            <c:numRef>
              <c:f>Sheet1!$C$2:$C$6</c:f>
              <c:numCache>
                <c:formatCode>0.0</c:formatCode>
                <c:ptCount val="5"/>
                <c:pt idx="0">
                  <c:v>8.9</c:v>
                </c:pt>
                <c:pt idx="1">
                  <c:v>17.7</c:v>
                </c:pt>
                <c:pt idx="2">
                  <c:v>11.4</c:v>
                </c:pt>
                <c:pt idx="3">
                  <c:v>9.1</c:v>
                </c:pt>
                <c:pt idx="4">
                  <c:v>7.3</c:v>
                </c:pt>
              </c:numCache>
            </c:numRef>
          </c:val>
          <c:smooth val="0"/>
        </c:ser>
        <c:ser>
          <c:idx val="2"/>
          <c:order val="2"/>
          <c:tx>
            <c:strRef>
              <c:f>Sheet1!$D$1</c:f>
              <c:strCache>
                <c:ptCount val="1"/>
                <c:pt idx="0">
                  <c:v>colour cosmetics</c:v>
                </c:pt>
              </c:strCache>
            </c:strRef>
          </c:tx>
          <c:spPr>
            <a:ln>
              <a:solidFill>
                <a:schemeClr val="accent1"/>
              </a:solidFill>
            </a:ln>
          </c:spPr>
          <c:marker>
            <c:symbol val="none"/>
          </c:marker>
          <c:cat>
            <c:strRef>
              <c:f>Sheet1!$A$2:$A$6</c:f>
              <c:strCache>
                <c:ptCount val="5"/>
                <c:pt idx="0">
                  <c:v>2009/2010</c:v>
                </c:pt>
                <c:pt idx="1">
                  <c:v>2010/2011</c:v>
                </c:pt>
                <c:pt idx="2">
                  <c:v>2011/2012</c:v>
                </c:pt>
                <c:pt idx="3">
                  <c:v>2012/2013</c:v>
                </c:pt>
                <c:pt idx="4">
                  <c:v>2013/2014</c:v>
                </c:pt>
              </c:strCache>
            </c:strRef>
          </c:cat>
          <c:val>
            <c:numRef>
              <c:f>Sheet1!$D$2:$D$6</c:f>
              <c:numCache>
                <c:formatCode>#,##0.0</c:formatCode>
                <c:ptCount val="5"/>
                <c:pt idx="0">
                  <c:v>10.4</c:v>
                </c:pt>
                <c:pt idx="1">
                  <c:v>18</c:v>
                </c:pt>
                <c:pt idx="2">
                  <c:v>11.6</c:v>
                </c:pt>
                <c:pt idx="3">
                  <c:v>11.1</c:v>
                </c:pt>
                <c:pt idx="4">
                  <c:v>10.3</c:v>
                </c:pt>
              </c:numCache>
            </c:numRef>
          </c:val>
          <c:smooth val="0"/>
        </c:ser>
        <c:dLbls>
          <c:showLegendKey val="0"/>
          <c:showVal val="0"/>
          <c:showCatName val="0"/>
          <c:showSerName val="0"/>
          <c:showPercent val="0"/>
          <c:showBubbleSize val="0"/>
        </c:dLbls>
        <c:smooth val="0"/>
        <c:axId val="354435408"/>
        <c:axId val="354436192"/>
      </c:lineChart>
      <c:catAx>
        <c:axId val="354435408"/>
        <c:scaling>
          <c:orientation val="minMax"/>
        </c:scaling>
        <c:delete val="0"/>
        <c:axPos val="b"/>
        <c:numFmt formatCode="General" sourceLinked="1"/>
        <c:majorTickMark val="out"/>
        <c:minorTickMark val="none"/>
        <c:tickLblPos val="nextTo"/>
        <c:txPr>
          <a:bodyPr/>
          <a:lstStyle/>
          <a:p>
            <a:pPr>
              <a:defRPr sz="1400"/>
            </a:pPr>
            <a:endParaRPr lang="zh-CN"/>
          </a:p>
        </c:txPr>
        <c:crossAx val="354436192"/>
        <c:crosses val="autoZero"/>
        <c:auto val="1"/>
        <c:lblAlgn val="ctr"/>
        <c:lblOffset val="100"/>
        <c:noMultiLvlLbl val="0"/>
      </c:catAx>
      <c:valAx>
        <c:axId val="354436192"/>
        <c:scaling>
          <c:orientation val="minMax"/>
        </c:scaling>
        <c:delete val="0"/>
        <c:axPos val="l"/>
        <c:majorGridlines/>
        <c:title>
          <c:tx>
            <c:rich>
              <a:bodyPr rot="-5400000" vert="horz"/>
              <a:lstStyle/>
              <a:p>
                <a:pPr>
                  <a:defRPr sz="1200"/>
                </a:pPr>
                <a:r>
                  <a:rPr lang="en-GB" sz="1200" dirty="0" smtClean="0"/>
                  <a:t>Current value growth</a:t>
                </a:r>
                <a:r>
                  <a:rPr lang="en-GB" sz="1200" baseline="0" dirty="0" smtClean="0"/>
                  <a:t> %</a:t>
                </a:r>
                <a:endParaRPr lang="en-GB" sz="1200" dirty="0"/>
              </a:p>
            </c:rich>
          </c:tx>
          <c:layout>
            <c:manualLayout>
              <c:xMode val="edge"/>
              <c:yMode val="edge"/>
              <c:x val="0"/>
              <c:y val="9.6752617974661378E-2"/>
            </c:manualLayout>
          </c:layout>
          <c:overlay val="0"/>
        </c:title>
        <c:numFmt formatCode="#,##0" sourceLinked="0"/>
        <c:majorTickMark val="out"/>
        <c:minorTickMark val="none"/>
        <c:tickLblPos val="nextTo"/>
        <c:txPr>
          <a:bodyPr/>
          <a:lstStyle/>
          <a:p>
            <a:pPr>
              <a:defRPr sz="1400"/>
            </a:pPr>
            <a:endParaRPr lang="zh-CN"/>
          </a:p>
        </c:txPr>
        <c:crossAx val="354435408"/>
        <c:crosses val="autoZero"/>
        <c:crossBetween val="between"/>
      </c:valAx>
    </c:plotArea>
    <c:legend>
      <c:legendPos val="b"/>
      <c:overlay val="0"/>
      <c:txPr>
        <a:bodyPr/>
        <a:lstStyle/>
        <a:p>
          <a:pPr>
            <a:defRPr sz="1400"/>
          </a:pPr>
          <a:endParaRPr lang="zh-CN"/>
        </a:p>
      </c:txPr>
    </c:legend>
    <c:plotVisOnly val="1"/>
    <c:dispBlanksAs val="gap"/>
    <c:showDLblsOverMax val="0"/>
  </c:chart>
  <c:txPr>
    <a:bodyPr/>
    <a:lstStyle/>
    <a:p>
      <a:pPr>
        <a:defRPr sz="1400">
          <a:latin typeface="Georgia" pitchFamily="18" charset="0"/>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China: Share Growth in Selected </a:t>
            </a:r>
            <a:r>
              <a:rPr lang="en-US" sz="1400" dirty="0" err="1" smtClean="0"/>
              <a:t>Colour</a:t>
            </a:r>
            <a:r>
              <a:rPr lang="en-US" sz="1400" baseline="0" dirty="0" smtClean="0"/>
              <a:t> Cosmetics</a:t>
            </a:r>
            <a:r>
              <a:rPr lang="en-US" sz="1400" dirty="0" smtClean="0"/>
              <a:t> </a:t>
            </a:r>
            <a:r>
              <a:rPr lang="en-US" sz="1400" dirty="0"/>
              <a:t>Companies 2009-2014</a:t>
            </a:r>
          </a:p>
        </c:rich>
      </c:tx>
      <c:overlay val="0"/>
    </c:title>
    <c:autoTitleDeleted val="0"/>
    <c:plotArea>
      <c:layout/>
      <c:barChart>
        <c:barDir val="bar"/>
        <c:grouping val="clustered"/>
        <c:varyColors val="0"/>
        <c:ser>
          <c:idx val="0"/>
          <c:order val="0"/>
          <c:tx>
            <c:strRef>
              <c:f>Sheet1!$B$1</c:f>
              <c:strCache>
                <c:ptCount val="1"/>
                <c:pt idx="0">
                  <c:v>Series 1</c:v>
                </c:pt>
              </c:strCache>
            </c:strRef>
          </c:tx>
          <c:spPr>
            <a:solidFill>
              <a:schemeClr val="bg1">
                <a:lumMod val="75000"/>
              </a:schemeClr>
            </a:solidFill>
          </c:spPr>
          <c:invertIfNegative val="0"/>
          <c:dPt>
            <c:idx val="7"/>
            <c:invertIfNegative val="0"/>
            <c:bubble3D val="0"/>
            <c:spPr>
              <a:solidFill>
                <a:schemeClr val="accent1"/>
              </a:solidFill>
              <a:ln>
                <a:solidFill>
                  <a:schemeClr val="accent1"/>
                </a:solidFill>
              </a:ln>
            </c:spPr>
          </c:dPt>
          <c:dPt>
            <c:idx val="8"/>
            <c:invertIfNegative val="0"/>
            <c:bubble3D val="0"/>
            <c:spPr>
              <a:solidFill>
                <a:schemeClr val="bg1">
                  <a:lumMod val="75000"/>
                </a:schemeClr>
              </a:solidFill>
              <a:ln>
                <a:solidFill>
                  <a:schemeClr val="bg1">
                    <a:lumMod val="75000"/>
                  </a:schemeClr>
                </a:solidFill>
              </a:ln>
            </c:spPr>
          </c:dPt>
          <c:dPt>
            <c:idx val="9"/>
            <c:invertIfNegative val="0"/>
            <c:bubble3D val="0"/>
            <c:spPr>
              <a:solidFill>
                <a:schemeClr val="accent1"/>
              </a:solidFill>
              <a:ln>
                <a:solidFill>
                  <a:schemeClr val="accent1"/>
                </a:solidFill>
              </a:ln>
            </c:spPr>
          </c:dPt>
          <c:dPt>
            <c:idx val="10"/>
            <c:invertIfNegative val="0"/>
            <c:bubble3D val="0"/>
            <c:spPr>
              <a:solidFill>
                <a:schemeClr val="accent1"/>
              </a:solidFill>
            </c:spPr>
          </c:dPt>
          <c:dPt>
            <c:idx val="12"/>
            <c:invertIfNegative val="0"/>
            <c:bubble3D val="0"/>
            <c:spPr>
              <a:solidFill>
                <a:schemeClr val="accent1"/>
              </a:solidFill>
            </c:spPr>
          </c:dPt>
          <c:dPt>
            <c:idx val="15"/>
            <c:invertIfNegative val="0"/>
            <c:bubble3D val="0"/>
            <c:spPr>
              <a:solidFill>
                <a:schemeClr val="accent1"/>
              </a:solidFill>
            </c:spPr>
          </c:dPt>
          <c:dPt>
            <c:idx val="16"/>
            <c:invertIfNegative val="0"/>
            <c:bubble3D val="0"/>
            <c:spPr>
              <a:solidFill>
                <a:schemeClr val="accent1"/>
              </a:solidFill>
            </c:spPr>
          </c:dPt>
          <c:cat>
            <c:strRef>
              <c:f>Sheet1!$A$2:$A$11</c:f>
              <c:strCache>
                <c:ptCount val="10"/>
                <c:pt idx="0">
                  <c:v>Shiseido</c:v>
                </c:pt>
                <c:pt idx="1">
                  <c:v>L'Oréal</c:v>
                </c:pt>
                <c:pt idx="2">
                  <c:v>Mary Kay</c:v>
                </c:pt>
                <c:pt idx="3">
                  <c:v>Christian Dior</c:v>
                </c:pt>
                <c:pt idx="4">
                  <c:v>Chanel</c:v>
                </c:pt>
                <c:pt idx="5">
                  <c:v>LVMH</c:v>
                </c:pt>
                <c:pt idx="6">
                  <c:v>Estée Lauder</c:v>
                </c:pt>
                <c:pt idx="7">
                  <c:v>Shanghai Feiyang (Mariedalgar)</c:v>
                </c:pt>
                <c:pt idx="8">
                  <c:v>AmorePacific</c:v>
                </c:pt>
                <c:pt idx="9">
                  <c:v>Carslan</c:v>
                </c:pt>
              </c:strCache>
            </c:strRef>
          </c:cat>
          <c:val>
            <c:numRef>
              <c:f>Sheet1!$B$2:$B$11</c:f>
              <c:numCache>
                <c:formatCode>General</c:formatCode>
                <c:ptCount val="10"/>
                <c:pt idx="0">
                  <c:v>-0.8</c:v>
                </c:pt>
                <c:pt idx="1">
                  <c:v>-0.1</c:v>
                </c:pt>
                <c:pt idx="2">
                  <c:v>0.3</c:v>
                </c:pt>
                <c:pt idx="3">
                  <c:v>0.5</c:v>
                </c:pt>
                <c:pt idx="4">
                  <c:v>1.1000000000000001</c:v>
                </c:pt>
                <c:pt idx="5">
                  <c:v>1.7</c:v>
                </c:pt>
                <c:pt idx="6">
                  <c:v>1.7</c:v>
                </c:pt>
                <c:pt idx="7">
                  <c:v>2.2000000000000002</c:v>
                </c:pt>
                <c:pt idx="8">
                  <c:v>3.2</c:v>
                </c:pt>
                <c:pt idx="9">
                  <c:v>3.5</c:v>
                </c:pt>
              </c:numCache>
            </c:numRef>
          </c:val>
        </c:ser>
        <c:dLbls>
          <c:showLegendKey val="0"/>
          <c:showVal val="0"/>
          <c:showCatName val="0"/>
          <c:showSerName val="0"/>
          <c:showPercent val="0"/>
          <c:showBubbleSize val="0"/>
        </c:dLbls>
        <c:gapWidth val="150"/>
        <c:axId val="347332064"/>
        <c:axId val="413336848"/>
      </c:barChart>
      <c:catAx>
        <c:axId val="347332064"/>
        <c:scaling>
          <c:orientation val="minMax"/>
        </c:scaling>
        <c:delete val="0"/>
        <c:axPos val="l"/>
        <c:numFmt formatCode="General" sourceLinked="0"/>
        <c:majorTickMark val="out"/>
        <c:minorTickMark val="none"/>
        <c:tickLblPos val="low"/>
        <c:crossAx val="413336848"/>
        <c:crosses val="autoZero"/>
        <c:auto val="1"/>
        <c:lblAlgn val="ctr"/>
        <c:lblOffset val="100"/>
        <c:noMultiLvlLbl val="0"/>
      </c:catAx>
      <c:valAx>
        <c:axId val="413336848"/>
        <c:scaling>
          <c:orientation val="minMax"/>
        </c:scaling>
        <c:delete val="0"/>
        <c:axPos val="b"/>
        <c:majorGridlines/>
        <c:title>
          <c:tx>
            <c:rich>
              <a:bodyPr/>
              <a:lstStyle/>
              <a:p>
                <a:pPr>
                  <a:defRPr/>
                </a:pPr>
                <a:r>
                  <a:rPr lang="en-GB"/>
                  <a:t>Market value share growth (percentage points)</a:t>
                </a:r>
              </a:p>
            </c:rich>
          </c:tx>
          <c:overlay val="0"/>
        </c:title>
        <c:numFmt formatCode="General" sourceLinked="1"/>
        <c:majorTickMark val="out"/>
        <c:minorTickMark val="none"/>
        <c:tickLblPos val="nextTo"/>
        <c:crossAx val="347332064"/>
        <c:crosses val="autoZero"/>
        <c:crossBetween val="between"/>
      </c:valAx>
    </c:plotArea>
    <c:plotVisOnly val="1"/>
    <c:dispBlanksAs val="gap"/>
    <c:showDLblsOverMax val="0"/>
  </c:chart>
  <c:txPr>
    <a:bodyPr/>
    <a:lstStyle/>
    <a:p>
      <a:pPr>
        <a:defRPr sz="13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0.14793534767385341"/>
          <c:y val="2.7160304412906601E-2"/>
          <c:w val="0.43089819054583767"/>
          <c:h val="0.86111139093120559"/>
        </c:manualLayout>
      </c:layout>
      <c:barChart>
        <c:barDir val="col"/>
        <c:grouping val="percentStacked"/>
        <c:varyColors val="0"/>
        <c:ser>
          <c:idx val="0"/>
          <c:order val="0"/>
          <c:tx>
            <c:strRef>
              <c:f>Sheet1!$A$2</c:f>
              <c:strCache>
                <c:ptCount val="1"/>
                <c:pt idx="0">
                  <c:v>Modern Grocery Retailers</c:v>
                </c:pt>
              </c:strCache>
            </c:strRef>
          </c:tx>
          <c:invertIfNegative val="0"/>
          <c:cat>
            <c:strRef>
              <c:f>Sheet1!$B$1:$C$1</c:f>
              <c:strCache>
                <c:ptCount val="2"/>
                <c:pt idx="0">
                  <c:v>2009</c:v>
                </c:pt>
                <c:pt idx="1">
                  <c:v>2014</c:v>
                </c:pt>
              </c:strCache>
            </c:strRef>
          </c:cat>
          <c:val>
            <c:numRef>
              <c:f>Sheet1!$B$2:$C$2</c:f>
              <c:numCache>
                <c:formatCode>0.0</c:formatCode>
                <c:ptCount val="2"/>
                <c:pt idx="0">
                  <c:v>15</c:v>
                </c:pt>
                <c:pt idx="1">
                  <c:v>9</c:v>
                </c:pt>
              </c:numCache>
            </c:numRef>
          </c:val>
        </c:ser>
        <c:ser>
          <c:idx val="1"/>
          <c:order val="1"/>
          <c:tx>
            <c:strRef>
              <c:f>Sheet1!$A$3</c:f>
              <c:strCache>
                <c:ptCount val="1"/>
                <c:pt idx="0">
                  <c:v>Health and Beauty Retailers</c:v>
                </c:pt>
              </c:strCache>
            </c:strRef>
          </c:tx>
          <c:invertIfNegative val="0"/>
          <c:cat>
            <c:strRef>
              <c:f>Sheet1!$B$1:$C$1</c:f>
              <c:strCache>
                <c:ptCount val="2"/>
                <c:pt idx="0">
                  <c:v>2009</c:v>
                </c:pt>
                <c:pt idx="1">
                  <c:v>2014</c:v>
                </c:pt>
              </c:strCache>
            </c:strRef>
          </c:cat>
          <c:val>
            <c:numRef>
              <c:f>Sheet1!$B$3:$C$3</c:f>
              <c:numCache>
                <c:formatCode>0.0</c:formatCode>
                <c:ptCount val="2"/>
                <c:pt idx="0">
                  <c:v>12.6</c:v>
                </c:pt>
                <c:pt idx="1">
                  <c:v>14.7</c:v>
                </c:pt>
              </c:numCache>
            </c:numRef>
          </c:val>
        </c:ser>
        <c:ser>
          <c:idx val="2"/>
          <c:order val="2"/>
          <c:tx>
            <c:strRef>
              <c:f>Sheet1!$A$4</c:f>
              <c:strCache>
                <c:ptCount val="1"/>
                <c:pt idx="0">
                  <c:v>Department Stores</c:v>
                </c:pt>
              </c:strCache>
            </c:strRef>
          </c:tx>
          <c:invertIfNegative val="0"/>
          <c:cat>
            <c:strRef>
              <c:f>Sheet1!$B$1:$C$1</c:f>
              <c:strCache>
                <c:ptCount val="2"/>
                <c:pt idx="0">
                  <c:v>2009</c:v>
                </c:pt>
                <c:pt idx="1">
                  <c:v>2014</c:v>
                </c:pt>
              </c:strCache>
            </c:strRef>
          </c:cat>
          <c:val>
            <c:numRef>
              <c:f>Sheet1!$B$4:$C$4</c:f>
              <c:numCache>
                <c:formatCode>0.0</c:formatCode>
                <c:ptCount val="2"/>
                <c:pt idx="0">
                  <c:v>59.8</c:v>
                </c:pt>
                <c:pt idx="1">
                  <c:v>43.5</c:v>
                </c:pt>
              </c:numCache>
            </c:numRef>
          </c:val>
        </c:ser>
        <c:ser>
          <c:idx val="3"/>
          <c:order val="3"/>
          <c:tx>
            <c:strRef>
              <c:f>Sheet1!$A$5</c:f>
              <c:strCache>
                <c:ptCount val="1"/>
                <c:pt idx="0">
                  <c:v>Direct Selling</c:v>
                </c:pt>
              </c:strCache>
            </c:strRef>
          </c:tx>
          <c:invertIfNegative val="0"/>
          <c:cat>
            <c:strRef>
              <c:f>Sheet1!$B$1:$C$1</c:f>
              <c:strCache>
                <c:ptCount val="2"/>
                <c:pt idx="0">
                  <c:v>2009</c:v>
                </c:pt>
                <c:pt idx="1">
                  <c:v>2014</c:v>
                </c:pt>
              </c:strCache>
            </c:strRef>
          </c:cat>
          <c:val>
            <c:numRef>
              <c:f>Sheet1!$B$5:$C$5</c:f>
              <c:numCache>
                <c:formatCode>0.0</c:formatCode>
                <c:ptCount val="2"/>
                <c:pt idx="0">
                  <c:v>10.7</c:v>
                </c:pt>
                <c:pt idx="1">
                  <c:v>12.6</c:v>
                </c:pt>
              </c:numCache>
            </c:numRef>
          </c:val>
        </c:ser>
        <c:ser>
          <c:idx val="4"/>
          <c:order val="4"/>
          <c:tx>
            <c:strRef>
              <c:f>Sheet1!$A$6</c:f>
              <c:strCache>
                <c:ptCount val="1"/>
                <c:pt idx="0">
                  <c:v>Internet Retailing</c:v>
                </c:pt>
              </c:strCache>
            </c:strRef>
          </c:tx>
          <c:invertIfNegative val="0"/>
          <c:cat>
            <c:strRef>
              <c:f>Sheet1!$B$1:$C$1</c:f>
              <c:strCache>
                <c:ptCount val="2"/>
                <c:pt idx="0">
                  <c:v>2009</c:v>
                </c:pt>
                <c:pt idx="1">
                  <c:v>2014</c:v>
                </c:pt>
              </c:strCache>
            </c:strRef>
          </c:cat>
          <c:val>
            <c:numRef>
              <c:f>Sheet1!$B$6:$C$6</c:f>
              <c:numCache>
                <c:formatCode>0.0</c:formatCode>
                <c:ptCount val="2"/>
                <c:pt idx="0">
                  <c:v>1</c:v>
                </c:pt>
                <c:pt idx="1">
                  <c:v>19.399999999999999</c:v>
                </c:pt>
              </c:numCache>
            </c:numRef>
          </c:val>
        </c:ser>
        <c:ser>
          <c:idx val="5"/>
          <c:order val="5"/>
          <c:tx>
            <c:strRef>
              <c:f>Sheet1!$A$7</c:f>
              <c:strCache>
                <c:ptCount val="1"/>
                <c:pt idx="0">
                  <c:v>OTHERS</c:v>
                </c:pt>
              </c:strCache>
            </c:strRef>
          </c:tx>
          <c:invertIfNegative val="0"/>
          <c:cat>
            <c:strRef>
              <c:f>Sheet1!$B$1:$C$1</c:f>
              <c:strCache>
                <c:ptCount val="2"/>
                <c:pt idx="0">
                  <c:v>2009</c:v>
                </c:pt>
                <c:pt idx="1">
                  <c:v>2014</c:v>
                </c:pt>
              </c:strCache>
            </c:strRef>
          </c:cat>
          <c:val>
            <c:numRef>
              <c:f>Sheet1!$B$7:$C$7</c:f>
              <c:numCache>
                <c:formatCode>0.0</c:formatCode>
                <c:ptCount val="2"/>
                <c:pt idx="0">
                  <c:v>0.89999999999999147</c:v>
                </c:pt>
                <c:pt idx="1">
                  <c:v>0.80000000000001137</c:v>
                </c:pt>
              </c:numCache>
            </c:numRef>
          </c:val>
        </c:ser>
        <c:dLbls>
          <c:showLegendKey val="0"/>
          <c:showVal val="0"/>
          <c:showCatName val="0"/>
          <c:showSerName val="0"/>
          <c:showPercent val="0"/>
          <c:showBubbleSize val="0"/>
        </c:dLbls>
        <c:gapWidth val="100"/>
        <c:overlap val="100"/>
        <c:axId val="413337240"/>
        <c:axId val="413338024"/>
      </c:barChart>
      <c:catAx>
        <c:axId val="413337240"/>
        <c:scaling>
          <c:orientation val="minMax"/>
        </c:scaling>
        <c:delete val="0"/>
        <c:axPos val="b"/>
        <c:numFmt formatCode="General" sourceLinked="0"/>
        <c:majorTickMark val="out"/>
        <c:minorTickMark val="none"/>
        <c:tickLblPos val="nextTo"/>
        <c:crossAx val="413338024"/>
        <c:crosses val="autoZero"/>
        <c:auto val="1"/>
        <c:lblAlgn val="ctr"/>
        <c:lblOffset val="100"/>
        <c:noMultiLvlLbl val="0"/>
      </c:catAx>
      <c:valAx>
        <c:axId val="413338024"/>
        <c:scaling>
          <c:orientation val="minMax"/>
        </c:scaling>
        <c:delete val="0"/>
        <c:axPos val="l"/>
        <c:majorGridlines>
          <c:spPr>
            <a:ln>
              <a:solidFill>
                <a:srgbClr val="FFFFFF">
                  <a:lumMod val="85000"/>
                </a:srgbClr>
              </a:solidFill>
              <a:prstDash val="dash"/>
            </a:ln>
          </c:spPr>
        </c:majorGridlines>
        <c:title>
          <c:tx>
            <c:rich>
              <a:bodyPr rot="-5400000" vert="horz"/>
              <a:lstStyle/>
              <a:p>
                <a:pPr>
                  <a:defRPr/>
                </a:pPr>
                <a:r>
                  <a:rPr lang="en-GB" altLang="zh-CN" dirty="0" smtClean="0"/>
                  <a:t>% share </a:t>
                </a:r>
                <a:endParaRPr lang="zh-CN" altLang="en-US" dirty="0"/>
              </a:p>
            </c:rich>
          </c:tx>
          <c:overlay val="0"/>
        </c:title>
        <c:numFmt formatCode="0%" sourceLinked="1"/>
        <c:majorTickMark val="out"/>
        <c:minorTickMark val="none"/>
        <c:tickLblPos val="nextTo"/>
        <c:crossAx val="413337240"/>
        <c:crosses val="autoZero"/>
        <c:crossBetween val="between"/>
      </c:valAx>
    </c:plotArea>
    <c:legend>
      <c:legendPos val="r"/>
      <c:layout>
        <c:manualLayout>
          <c:xMode val="edge"/>
          <c:yMode val="edge"/>
          <c:x val="0.61906708410796396"/>
          <c:y val="6.7794696532582988E-3"/>
          <c:w val="0.37056675699019992"/>
          <c:h val="0.88967857287443464"/>
        </c:manualLayout>
      </c:layout>
      <c:overlay val="0"/>
    </c:legend>
    <c:plotVisOnly val="1"/>
    <c:dispBlanksAs val="zero"/>
    <c:showDLblsOverMax val="0"/>
  </c:chart>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441428497338075"/>
          <c:y val="3.0180654731027837E-2"/>
          <c:w val="0.72835730691976852"/>
          <c:h val="0.70057088071612916"/>
        </c:manualLayout>
      </c:layout>
      <c:barChart>
        <c:barDir val="col"/>
        <c:grouping val="stacked"/>
        <c:varyColors val="0"/>
        <c:ser>
          <c:idx val="0"/>
          <c:order val="0"/>
          <c:tx>
            <c:strRef>
              <c:f>Sheet1!$B$1</c:f>
              <c:strCache>
                <c:ptCount val="1"/>
                <c:pt idx="0">
                  <c:v>Colour Cosmetics value US$ bn</c:v>
                </c:pt>
              </c:strCache>
            </c:strRef>
          </c:tx>
          <c:invertIfNegative val="0"/>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0.0</c:formatCode>
                <c:ptCount val="6"/>
                <c:pt idx="0">
                  <c:v>3.4</c:v>
                </c:pt>
                <c:pt idx="1">
                  <c:v>3.8</c:v>
                </c:pt>
                <c:pt idx="2">
                  <c:v>4.2</c:v>
                </c:pt>
                <c:pt idx="3">
                  <c:v>4.7</c:v>
                </c:pt>
                <c:pt idx="4">
                  <c:v>5.3</c:v>
                </c:pt>
                <c:pt idx="5">
                  <c:v>5.9</c:v>
                </c:pt>
              </c:numCache>
            </c:numRef>
          </c:val>
        </c:ser>
        <c:dLbls>
          <c:showLegendKey val="0"/>
          <c:showVal val="0"/>
          <c:showCatName val="0"/>
          <c:showSerName val="0"/>
          <c:showPercent val="0"/>
          <c:showBubbleSize val="0"/>
        </c:dLbls>
        <c:gapWidth val="150"/>
        <c:overlap val="100"/>
        <c:axId val="354438936"/>
        <c:axId val="355246360"/>
      </c:barChart>
      <c:lineChart>
        <c:grouping val="standard"/>
        <c:varyColors val="0"/>
        <c:ser>
          <c:idx val="1"/>
          <c:order val="1"/>
          <c:tx>
            <c:strRef>
              <c:f>Sheet1!$C$1</c:f>
              <c:strCache>
                <c:ptCount val="1"/>
                <c:pt idx="0">
                  <c:v>Growth rates y-o-y %</c:v>
                </c:pt>
              </c:strCache>
            </c:strRef>
          </c:tx>
          <c:cat>
            <c:numRef>
              <c:f>Sheet1!$A$2:$A$7</c:f>
              <c:numCache>
                <c:formatCode>General</c:formatCode>
                <c:ptCount val="6"/>
                <c:pt idx="0">
                  <c:v>2014</c:v>
                </c:pt>
                <c:pt idx="1">
                  <c:v>2015</c:v>
                </c:pt>
                <c:pt idx="2">
                  <c:v>2016</c:v>
                </c:pt>
                <c:pt idx="3">
                  <c:v>2017</c:v>
                </c:pt>
                <c:pt idx="4">
                  <c:v>2018</c:v>
                </c:pt>
                <c:pt idx="5">
                  <c:v>2019</c:v>
                </c:pt>
              </c:numCache>
            </c:numRef>
          </c:cat>
          <c:val>
            <c:numRef>
              <c:f>Sheet1!$C$2:$C$7</c:f>
              <c:numCache>
                <c:formatCode>0.0</c:formatCode>
                <c:ptCount val="6"/>
                <c:pt idx="0">
                  <c:v>10.3</c:v>
                </c:pt>
                <c:pt idx="1">
                  <c:v>11.6</c:v>
                </c:pt>
                <c:pt idx="2">
                  <c:v>11.4</c:v>
                </c:pt>
                <c:pt idx="3">
                  <c:v>11.60437355945707</c:v>
                </c:pt>
                <c:pt idx="4">
                  <c:v>11.9</c:v>
                </c:pt>
                <c:pt idx="5">
                  <c:v>12.1</c:v>
                </c:pt>
              </c:numCache>
            </c:numRef>
          </c:val>
          <c:smooth val="0"/>
        </c:ser>
        <c:dLbls>
          <c:showLegendKey val="0"/>
          <c:showVal val="0"/>
          <c:showCatName val="0"/>
          <c:showSerName val="0"/>
          <c:showPercent val="0"/>
          <c:showBubbleSize val="0"/>
        </c:dLbls>
        <c:marker val="1"/>
        <c:smooth val="0"/>
        <c:axId val="351012968"/>
        <c:axId val="351010224"/>
      </c:lineChart>
      <c:catAx>
        <c:axId val="354438936"/>
        <c:scaling>
          <c:orientation val="minMax"/>
        </c:scaling>
        <c:delete val="0"/>
        <c:axPos val="b"/>
        <c:numFmt formatCode="General" sourceLinked="1"/>
        <c:majorTickMark val="out"/>
        <c:minorTickMark val="none"/>
        <c:tickLblPos val="nextTo"/>
        <c:crossAx val="355246360"/>
        <c:crosses val="autoZero"/>
        <c:auto val="1"/>
        <c:lblAlgn val="ctr"/>
        <c:lblOffset val="100"/>
        <c:noMultiLvlLbl val="0"/>
      </c:catAx>
      <c:valAx>
        <c:axId val="355246360"/>
        <c:scaling>
          <c:orientation val="minMax"/>
        </c:scaling>
        <c:delete val="0"/>
        <c:axPos val="l"/>
        <c:majorGridlines/>
        <c:title>
          <c:tx>
            <c:rich>
              <a:bodyPr/>
              <a:lstStyle/>
              <a:p>
                <a:pPr>
                  <a:defRPr>
                    <a:latin typeface="+mn-lt"/>
                  </a:defRPr>
                </a:pPr>
                <a:r>
                  <a:rPr lang="en-GB">
                    <a:latin typeface="+mn-lt"/>
                  </a:rPr>
                  <a:t>US$ billion</a:t>
                </a:r>
              </a:p>
            </c:rich>
          </c:tx>
          <c:overlay val="0"/>
        </c:title>
        <c:numFmt formatCode="0.0" sourceLinked="1"/>
        <c:majorTickMark val="out"/>
        <c:minorTickMark val="none"/>
        <c:tickLblPos val="nextTo"/>
        <c:txPr>
          <a:bodyPr/>
          <a:lstStyle/>
          <a:p>
            <a:pPr>
              <a:defRPr sz="1200"/>
            </a:pPr>
            <a:endParaRPr lang="zh-CN"/>
          </a:p>
        </c:txPr>
        <c:crossAx val="354438936"/>
        <c:crosses val="autoZero"/>
        <c:crossBetween val="between"/>
      </c:valAx>
      <c:catAx>
        <c:axId val="351012968"/>
        <c:scaling>
          <c:orientation val="minMax"/>
        </c:scaling>
        <c:delete val="1"/>
        <c:axPos val="b"/>
        <c:numFmt formatCode="General" sourceLinked="1"/>
        <c:majorTickMark val="out"/>
        <c:minorTickMark val="none"/>
        <c:tickLblPos val="none"/>
        <c:crossAx val="351010224"/>
        <c:crosses val="autoZero"/>
        <c:auto val="1"/>
        <c:lblAlgn val="ctr"/>
        <c:lblOffset val="100"/>
        <c:noMultiLvlLbl val="0"/>
      </c:catAx>
      <c:valAx>
        <c:axId val="351010224"/>
        <c:scaling>
          <c:orientation val="minMax"/>
        </c:scaling>
        <c:delete val="0"/>
        <c:axPos val="r"/>
        <c:title>
          <c:tx>
            <c:rich>
              <a:bodyPr rot="-5400000" vert="horz"/>
              <a:lstStyle/>
              <a:p>
                <a:pPr>
                  <a:defRPr>
                    <a:latin typeface="+mn-lt"/>
                  </a:defRPr>
                </a:pPr>
                <a:r>
                  <a:rPr lang="en-GB" dirty="0">
                    <a:latin typeface="+mn-lt"/>
                  </a:rPr>
                  <a:t>% growth </a:t>
                </a:r>
                <a:r>
                  <a:rPr lang="en-GB" dirty="0" smtClean="0">
                    <a:latin typeface="+mn-lt"/>
                  </a:rPr>
                  <a:t>y-o-y, current</a:t>
                </a:r>
                <a:r>
                  <a:rPr lang="en-GB" baseline="0" dirty="0" smtClean="0">
                    <a:latin typeface="+mn-lt"/>
                  </a:rPr>
                  <a:t> </a:t>
                </a:r>
                <a:r>
                  <a:rPr lang="en-GB" dirty="0" smtClean="0">
                    <a:latin typeface="+mn-lt"/>
                  </a:rPr>
                  <a:t>price terms</a:t>
                </a:r>
                <a:endParaRPr lang="en-GB" dirty="0">
                  <a:latin typeface="+mn-lt"/>
                </a:endParaRPr>
              </a:p>
            </c:rich>
          </c:tx>
          <c:overlay val="0"/>
        </c:title>
        <c:numFmt formatCode="0.0" sourceLinked="1"/>
        <c:majorTickMark val="out"/>
        <c:minorTickMark val="none"/>
        <c:tickLblPos val="nextTo"/>
        <c:txPr>
          <a:bodyPr/>
          <a:lstStyle/>
          <a:p>
            <a:pPr>
              <a:defRPr sz="1200"/>
            </a:pPr>
            <a:endParaRPr lang="zh-CN"/>
          </a:p>
        </c:txPr>
        <c:crossAx val="351012968"/>
        <c:crosses val="max"/>
        <c:crossBetween val="between"/>
      </c:valAx>
      <c:spPr>
        <a:noFill/>
        <a:ln w="23516">
          <a:noFill/>
        </a:ln>
      </c:spPr>
    </c:plotArea>
    <c:legend>
      <c:legendPos val="b"/>
      <c:layout>
        <c:manualLayout>
          <c:xMode val="edge"/>
          <c:yMode val="edge"/>
          <c:x val="0.11198709861714543"/>
          <c:y val="0.82453278170896371"/>
          <c:w val="0.7760258027657102"/>
          <c:h val="0.10975001174630397"/>
        </c:manualLayout>
      </c:layout>
      <c:overlay val="0"/>
    </c:legend>
    <c:plotVisOnly val="1"/>
    <c:dispBlanksAs val="gap"/>
    <c:showDLblsOverMax val="0"/>
  </c:chart>
  <c:txPr>
    <a:bodyPr/>
    <a:lstStyle/>
    <a:p>
      <a:pPr>
        <a:defRPr sz="1400">
          <a:latin typeface="Georgia" pitchFamily="18" charset="0"/>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E7FE1D-C62A-4E78-8F5D-41146174C4E0}" type="doc">
      <dgm:prSet loTypeId="urn:microsoft.com/office/officeart/2005/8/layout/vProcess5" loCatId="process" qsTypeId="urn:microsoft.com/office/officeart/2005/8/quickstyle/simple4" qsCatId="simple" csTypeId="urn:microsoft.com/office/officeart/2005/8/colors/colorful1#3" csCatId="colorful" phldr="1"/>
      <dgm:spPr/>
      <dgm:t>
        <a:bodyPr/>
        <a:lstStyle/>
        <a:p>
          <a:endParaRPr lang="en-GB"/>
        </a:p>
      </dgm:t>
    </dgm:pt>
    <dgm:pt modelId="{827735E0-F690-47C4-9D79-EFFF3674A2E6}">
      <dgm:prSet phldrT="[文本]"/>
      <dgm:spPr/>
      <dgm:t>
        <a:bodyPr/>
        <a:lstStyle/>
        <a:p>
          <a:r>
            <a:rPr lang="en-GB" dirty="0" smtClean="0"/>
            <a:t>Internet boom</a:t>
          </a:r>
          <a:endParaRPr lang="en-GB" dirty="0"/>
        </a:p>
      </dgm:t>
    </dgm:pt>
    <dgm:pt modelId="{0CF07523-3551-4DC8-99C4-7D0A8F9371C9}" type="parTrans" cxnId="{1CD800B4-CDA3-46EB-A5FF-9ABE6533C636}">
      <dgm:prSet/>
      <dgm:spPr/>
      <dgm:t>
        <a:bodyPr/>
        <a:lstStyle/>
        <a:p>
          <a:endParaRPr lang="en-GB"/>
        </a:p>
      </dgm:t>
    </dgm:pt>
    <dgm:pt modelId="{A88E07FC-CAA3-45C3-966D-72506B50EF65}" type="sibTrans" cxnId="{1CD800B4-CDA3-46EB-A5FF-9ABE6533C636}">
      <dgm:prSet/>
      <dgm:spPr/>
      <dgm:t>
        <a:bodyPr/>
        <a:lstStyle/>
        <a:p>
          <a:endParaRPr lang="en-GB"/>
        </a:p>
      </dgm:t>
    </dgm:pt>
    <dgm:pt modelId="{DCFC7151-1673-4153-AF80-62E7A6CF33D1}">
      <dgm:prSet phldrT="[文本]"/>
      <dgm:spPr/>
      <dgm:t>
        <a:bodyPr/>
        <a:lstStyle/>
        <a:p>
          <a:r>
            <a:rPr lang="en-GB" dirty="0" smtClean="0"/>
            <a:t> connected consumers</a:t>
          </a:r>
          <a:endParaRPr lang="en-GB" dirty="0"/>
        </a:p>
      </dgm:t>
    </dgm:pt>
    <dgm:pt modelId="{A3B954A5-A213-4770-A6B1-A4DB37A3B577}" type="parTrans" cxnId="{9DCC8507-7C58-44C5-B44E-AE167193F67E}">
      <dgm:prSet/>
      <dgm:spPr/>
      <dgm:t>
        <a:bodyPr/>
        <a:lstStyle/>
        <a:p>
          <a:endParaRPr lang="en-GB"/>
        </a:p>
      </dgm:t>
    </dgm:pt>
    <dgm:pt modelId="{E4BEB0A5-CFDC-4228-AEBB-A49BB435BB6F}" type="sibTrans" cxnId="{9DCC8507-7C58-44C5-B44E-AE167193F67E}">
      <dgm:prSet/>
      <dgm:spPr/>
      <dgm:t>
        <a:bodyPr/>
        <a:lstStyle/>
        <a:p>
          <a:endParaRPr lang="en-GB"/>
        </a:p>
      </dgm:t>
    </dgm:pt>
    <dgm:pt modelId="{77872AD8-5B1D-40E6-989E-BE2A55ED0D9F}">
      <dgm:prSet phldrT="[文本]"/>
      <dgm:spPr/>
      <dgm:t>
        <a:bodyPr/>
        <a:lstStyle/>
        <a:p>
          <a:r>
            <a:rPr lang="en-GB" dirty="0" smtClean="0"/>
            <a:t>Shift away from traditional media</a:t>
          </a:r>
          <a:endParaRPr lang="en-GB" dirty="0"/>
        </a:p>
      </dgm:t>
    </dgm:pt>
    <dgm:pt modelId="{AA81A27D-748F-4B7C-BE64-34B34C00C82F}" type="parTrans" cxnId="{0F13636D-3C7D-4A8E-9517-32E126573DC8}">
      <dgm:prSet/>
      <dgm:spPr/>
      <dgm:t>
        <a:bodyPr/>
        <a:lstStyle/>
        <a:p>
          <a:endParaRPr lang="en-GB"/>
        </a:p>
      </dgm:t>
    </dgm:pt>
    <dgm:pt modelId="{507132A0-41CC-4155-8C15-2F6F6EBF2D79}" type="sibTrans" cxnId="{0F13636D-3C7D-4A8E-9517-32E126573DC8}">
      <dgm:prSet/>
      <dgm:spPr/>
      <dgm:t>
        <a:bodyPr/>
        <a:lstStyle/>
        <a:p>
          <a:endParaRPr lang="en-GB"/>
        </a:p>
      </dgm:t>
    </dgm:pt>
    <dgm:pt modelId="{3F4F2BDE-429C-444F-9412-146EB6BFA984}">
      <dgm:prSet phldrT="[文本]"/>
      <dgm:spPr/>
      <dgm:t>
        <a:bodyPr/>
        <a:lstStyle/>
        <a:p>
          <a:r>
            <a:rPr lang="en-GB" dirty="0" smtClean="0"/>
            <a:t>Beauty blogging</a:t>
          </a:r>
          <a:endParaRPr lang="en-GB" dirty="0"/>
        </a:p>
      </dgm:t>
    </dgm:pt>
    <dgm:pt modelId="{A519CE71-0D7B-4D76-AF13-AB6C9247C7B5}" type="parTrans" cxnId="{16A4C4B8-EB62-4ABB-9FE1-85666D155C27}">
      <dgm:prSet/>
      <dgm:spPr/>
      <dgm:t>
        <a:bodyPr/>
        <a:lstStyle/>
        <a:p>
          <a:endParaRPr lang="en-GB"/>
        </a:p>
      </dgm:t>
    </dgm:pt>
    <dgm:pt modelId="{1BD4154E-1B02-4604-BEAE-4D5DBF6FBA53}" type="sibTrans" cxnId="{16A4C4B8-EB62-4ABB-9FE1-85666D155C27}">
      <dgm:prSet/>
      <dgm:spPr/>
      <dgm:t>
        <a:bodyPr/>
        <a:lstStyle/>
        <a:p>
          <a:endParaRPr lang="en-GB"/>
        </a:p>
      </dgm:t>
    </dgm:pt>
    <dgm:pt modelId="{5BFE9C3B-E16B-4556-8E21-6AA1FDD23BA0}">
      <dgm:prSet phldrT="[文本]"/>
      <dgm:spPr/>
      <dgm:t>
        <a:bodyPr/>
        <a:lstStyle/>
        <a:p>
          <a:r>
            <a:rPr lang="en-GB" dirty="0" smtClean="0"/>
            <a:t>Video posting</a:t>
          </a:r>
          <a:endParaRPr lang="en-GB" dirty="0"/>
        </a:p>
      </dgm:t>
    </dgm:pt>
    <dgm:pt modelId="{8C956345-003C-4138-90C9-AA693017F50F}" type="parTrans" cxnId="{80D79CA4-81B0-4676-AC55-DB4A2F377572}">
      <dgm:prSet/>
      <dgm:spPr/>
      <dgm:t>
        <a:bodyPr/>
        <a:lstStyle/>
        <a:p>
          <a:endParaRPr lang="en-GB"/>
        </a:p>
      </dgm:t>
    </dgm:pt>
    <dgm:pt modelId="{9ABAC49C-3A7F-42BF-9D3F-F370F0CE510E}" type="sibTrans" cxnId="{80D79CA4-81B0-4676-AC55-DB4A2F377572}">
      <dgm:prSet/>
      <dgm:spPr/>
      <dgm:t>
        <a:bodyPr/>
        <a:lstStyle/>
        <a:p>
          <a:endParaRPr lang="en-GB"/>
        </a:p>
      </dgm:t>
    </dgm:pt>
    <dgm:pt modelId="{2822A029-1250-4D6B-B1B1-13FBAE03BBDF}" type="pres">
      <dgm:prSet presAssocID="{A9E7FE1D-C62A-4E78-8F5D-41146174C4E0}" presName="outerComposite" presStyleCnt="0">
        <dgm:presLayoutVars>
          <dgm:chMax val="5"/>
          <dgm:dir/>
          <dgm:resizeHandles val="exact"/>
        </dgm:presLayoutVars>
      </dgm:prSet>
      <dgm:spPr/>
      <dgm:t>
        <a:bodyPr/>
        <a:lstStyle/>
        <a:p>
          <a:endParaRPr lang="en-GB"/>
        </a:p>
      </dgm:t>
    </dgm:pt>
    <dgm:pt modelId="{1348E5F7-423A-4C98-BCA1-1CEAE9354817}" type="pres">
      <dgm:prSet presAssocID="{A9E7FE1D-C62A-4E78-8F5D-41146174C4E0}" presName="dummyMaxCanvas" presStyleCnt="0">
        <dgm:presLayoutVars/>
      </dgm:prSet>
      <dgm:spPr/>
    </dgm:pt>
    <dgm:pt modelId="{CB26C0C0-AB80-4456-9B8A-3892F4546F98}" type="pres">
      <dgm:prSet presAssocID="{A9E7FE1D-C62A-4E78-8F5D-41146174C4E0}" presName="FiveNodes_1" presStyleLbl="node1" presStyleIdx="0" presStyleCnt="5">
        <dgm:presLayoutVars>
          <dgm:bulletEnabled val="1"/>
        </dgm:presLayoutVars>
      </dgm:prSet>
      <dgm:spPr/>
      <dgm:t>
        <a:bodyPr/>
        <a:lstStyle/>
        <a:p>
          <a:endParaRPr lang="en-GB"/>
        </a:p>
      </dgm:t>
    </dgm:pt>
    <dgm:pt modelId="{AD319BE7-68D0-4A24-8B49-0D6C4D4E38E7}" type="pres">
      <dgm:prSet presAssocID="{A9E7FE1D-C62A-4E78-8F5D-41146174C4E0}" presName="FiveNodes_2" presStyleLbl="node1" presStyleIdx="1" presStyleCnt="5">
        <dgm:presLayoutVars>
          <dgm:bulletEnabled val="1"/>
        </dgm:presLayoutVars>
      </dgm:prSet>
      <dgm:spPr/>
      <dgm:t>
        <a:bodyPr/>
        <a:lstStyle/>
        <a:p>
          <a:endParaRPr lang="en-GB"/>
        </a:p>
      </dgm:t>
    </dgm:pt>
    <dgm:pt modelId="{04837AF7-37E3-460F-A2FF-55D6A42EF21E}" type="pres">
      <dgm:prSet presAssocID="{A9E7FE1D-C62A-4E78-8F5D-41146174C4E0}" presName="FiveNodes_3" presStyleLbl="node1" presStyleIdx="2" presStyleCnt="5">
        <dgm:presLayoutVars>
          <dgm:bulletEnabled val="1"/>
        </dgm:presLayoutVars>
      </dgm:prSet>
      <dgm:spPr/>
      <dgm:t>
        <a:bodyPr/>
        <a:lstStyle/>
        <a:p>
          <a:endParaRPr lang="en-GB"/>
        </a:p>
      </dgm:t>
    </dgm:pt>
    <dgm:pt modelId="{D714A2CD-4C22-4F1E-A02F-4742729439A1}" type="pres">
      <dgm:prSet presAssocID="{A9E7FE1D-C62A-4E78-8F5D-41146174C4E0}" presName="FiveNodes_4" presStyleLbl="node1" presStyleIdx="3" presStyleCnt="5">
        <dgm:presLayoutVars>
          <dgm:bulletEnabled val="1"/>
        </dgm:presLayoutVars>
      </dgm:prSet>
      <dgm:spPr/>
      <dgm:t>
        <a:bodyPr/>
        <a:lstStyle/>
        <a:p>
          <a:endParaRPr lang="en-GB"/>
        </a:p>
      </dgm:t>
    </dgm:pt>
    <dgm:pt modelId="{5595E826-247B-4272-AA12-0E3529D01382}" type="pres">
      <dgm:prSet presAssocID="{A9E7FE1D-C62A-4E78-8F5D-41146174C4E0}" presName="FiveNodes_5" presStyleLbl="node1" presStyleIdx="4" presStyleCnt="5">
        <dgm:presLayoutVars>
          <dgm:bulletEnabled val="1"/>
        </dgm:presLayoutVars>
      </dgm:prSet>
      <dgm:spPr/>
      <dgm:t>
        <a:bodyPr/>
        <a:lstStyle/>
        <a:p>
          <a:endParaRPr lang="en-GB"/>
        </a:p>
      </dgm:t>
    </dgm:pt>
    <dgm:pt modelId="{96CD8EA0-6708-4547-83E8-0B868F958C80}" type="pres">
      <dgm:prSet presAssocID="{A9E7FE1D-C62A-4E78-8F5D-41146174C4E0}" presName="FiveConn_1-2" presStyleLbl="fgAccFollowNode1" presStyleIdx="0" presStyleCnt="4">
        <dgm:presLayoutVars>
          <dgm:bulletEnabled val="1"/>
        </dgm:presLayoutVars>
      </dgm:prSet>
      <dgm:spPr/>
      <dgm:t>
        <a:bodyPr/>
        <a:lstStyle/>
        <a:p>
          <a:endParaRPr lang="en-GB"/>
        </a:p>
      </dgm:t>
    </dgm:pt>
    <dgm:pt modelId="{F33FA599-9052-445A-A4AA-6530232811E8}" type="pres">
      <dgm:prSet presAssocID="{A9E7FE1D-C62A-4E78-8F5D-41146174C4E0}" presName="FiveConn_2-3" presStyleLbl="fgAccFollowNode1" presStyleIdx="1" presStyleCnt="4">
        <dgm:presLayoutVars>
          <dgm:bulletEnabled val="1"/>
        </dgm:presLayoutVars>
      </dgm:prSet>
      <dgm:spPr/>
      <dgm:t>
        <a:bodyPr/>
        <a:lstStyle/>
        <a:p>
          <a:endParaRPr lang="en-GB"/>
        </a:p>
      </dgm:t>
    </dgm:pt>
    <dgm:pt modelId="{26B63F2B-F73F-4ADB-9DE9-1D9B29F27DB0}" type="pres">
      <dgm:prSet presAssocID="{A9E7FE1D-C62A-4E78-8F5D-41146174C4E0}" presName="FiveConn_3-4" presStyleLbl="fgAccFollowNode1" presStyleIdx="2" presStyleCnt="4">
        <dgm:presLayoutVars>
          <dgm:bulletEnabled val="1"/>
        </dgm:presLayoutVars>
      </dgm:prSet>
      <dgm:spPr/>
      <dgm:t>
        <a:bodyPr/>
        <a:lstStyle/>
        <a:p>
          <a:endParaRPr lang="en-GB"/>
        </a:p>
      </dgm:t>
    </dgm:pt>
    <dgm:pt modelId="{56569290-41DD-416E-8C2A-10BE7F06DE20}" type="pres">
      <dgm:prSet presAssocID="{A9E7FE1D-C62A-4E78-8F5D-41146174C4E0}" presName="FiveConn_4-5" presStyleLbl="fgAccFollowNode1" presStyleIdx="3" presStyleCnt="4">
        <dgm:presLayoutVars>
          <dgm:bulletEnabled val="1"/>
        </dgm:presLayoutVars>
      </dgm:prSet>
      <dgm:spPr/>
      <dgm:t>
        <a:bodyPr/>
        <a:lstStyle/>
        <a:p>
          <a:endParaRPr lang="en-GB"/>
        </a:p>
      </dgm:t>
    </dgm:pt>
    <dgm:pt modelId="{11F06A39-90A8-4B89-8B5D-E6206E04025C}" type="pres">
      <dgm:prSet presAssocID="{A9E7FE1D-C62A-4E78-8F5D-41146174C4E0}" presName="FiveNodes_1_text" presStyleLbl="node1" presStyleIdx="4" presStyleCnt="5">
        <dgm:presLayoutVars>
          <dgm:bulletEnabled val="1"/>
        </dgm:presLayoutVars>
      </dgm:prSet>
      <dgm:spPr/>
      <dgm:t>
        <a:bodyPr/>
        <a:lstStyle/>
        <a:p>
          <a:endParaRPr lang="en-GB"/>
        </a:p>
      </dgm:t>
    </dgm:pt>
    <dgm:pt modelId="{DFFFF374-99CD-4702-85F8-80747649AD89}" type="pres">
      <dgm:prSet presAssocID="{A9E7FE1D-C62A-4E78-8F5D-41146174C4E0}" presName="FiveNodes_2_text" presStyleLbl="node1" presStyleIdx="4" presStyleCnt="5">
        <dgm:presLayoutVars>
          <dgm:bulletEnabled val="1"/>
        </dgm:presLayoutVars>
      </dgm:prSet>
      <dgm:spPr/>
      <dgm:t>
        <a:bodyPr/>
        <a:lstStyle/>
        <a:p>
          <a:endParaRPr lang="en-GB"/>
        </a:p>
      </dgm:t>
    </dgm:pt>
    <dgm:pt modelId="{23E6BA3B-BF65-4FFC-9395-D4D39BEF6A67}" type="pres">
      <dgm:prSet presAssocID="{A9E7FE1D-C62A-4E78-8F5D-41146174C4E0}" presName="FiveNodes_3_text" presStyleLbl="node1" presStyleIdx="4" presStyleCnt="5">
        <dgm:presLayoutVars>
          <dgm:bulletEnabled val="1"/>
        </dgm:presLayoutVars>
      </dgm:prSet>
      <dgm:spPr/>
      <dgm:t>
        <a:bodyPr/>
        <a:lstStyle/>
        <a:p>
          <a:endParaRPr lang="en-GB"/>
        </a:p>
      </dgm:t>
    </dgm:pt>
    <dgm:pt modelId="{49722D51-CCFA-49CB-A7A0-7FCA92456E18}" type="pres">
      <dgm:prSet presAssocID="{A9E7FE1D-C62A-4E78-8F5D-41146174C4E0}" presName="FiveNodes_4_text" presStyleLbl="node1" presStyleIdx="4" presStyleCnt="5">
        <dgm:presLayoutVars>
          <dgm:bulletEnabled val="1"/>
        </dgm:presLayoutVars>
      </dgm:prSet>
      <dgm:spPr/>
      <dgm:t>
        <a:bodyPr/>
        <a:lstStyle/>
        <a:p>
          <a:endParaRPr lang="en-GB"/>
        </a:p>
      </dgm:t>
    </dgm:pt>
    <dgm:pt modelId="{254E1B15-6D6F-4FD8-99A5-4497BB3B29FF}" type="pres">
      <dgm:prSet presAssocID="{A9E7FE1D-C62A-4E78-8F5D-41146174C4E0}" presName="FiveNodes_5_text" presStyleLbl="node1" presStyleIdx="4" presStyleCnt="5">
        <dgm:presLayoutVars>
          <dgm:bulletEnabled val="1"/>
        </dgm:presLayoutVars>
      </dgm:prSet>
      <dgm:spPr/>
      <dgm:t>
        <a:bodyPr/>
        <a:lstStyle/>
        <a:p>
          <a:endParaRPr lang="en-GB"/>
        </a:p>
      </dgm:t>
    </dgm:pt>
  </dgm:ptLst>
  <dgm:cxnLst>
    <dgm:cxn modelId="{1CD800B4-CDA3-46EB-A5FF-9ABE6533C636}" srcId="{A9E7FE1D-C62A-4E78-8F5D-41146174C4E0}" destId="{827735E0-F690-47C4-9D79-EFFF3674A2E6}" srcOrd="0" destOrd="0" parTransId="{0CF07523-3551-4DC8-99C4-7D0A8F9371C9}" sibTransId="{A88E07FC-CAA3-45C3-966D-72506B50EF65}"/>
    <dgm:cxn modelId="{E4D11252-E212-4F1E-BBFE-705F1BF554B8}" type="presOf" srcId="{827735E0-F690-47C4-9D79-EFFF3674A2E6}" destId="{CB26C0C0-AB80-4456-9B8A-3892F4546F98}" srcOrd="0" destOrd="0" presId="urn:microsoft.com/office/officeart/2005/8/layout/vProcess5"/>
    <dgm:cxn modelId="{36C7AD4B-B01D-4671-9DD1-BC3DC269729B}" type="presOf" srcId="{5BFE9C3B-E16B-4556-8E21-6AA1FDD23BA0}" destId="{5595E826-247B-4272-AA12-0E3529D01382}" srcOrd="0" destOrd="0" presId="urn:microsoft.com/office/officeart/2005/8/layout/vProcess5"/>
    <dgm:cxn modelId="{A75361DA-51EB-4236-8DD0-27128CAC18F7}" type="presOf" srcId="{A88E07FC-CAA3-45C3-966D-72506B50EF65}" destId="{96CD8EA0-6708-4547-83E8-0B868F958C80}" srcOrd="0" destOrd="0" presId="urn:microsoft.com/office/officeart/2005/8/layout/vProcess5"/>
    <dgm:cxn modelId="{D05245EF-E35E-4DE0-846A-8149E63CE7A9}" type="presOf" srcId="{827735E0-F690-47C4-9D79-EFFF3674A2E6}" destId="{11F06A39-90A8-4B89-8B5D-E6206E04025C}" srcOrd="1" destOrd="0" presId="urn:microsoft.com/office/officeart/2005/8/layout/vProcess5"/>
    <dgm:cxn modelId="{5012314D-7AAD-482B-AE53-496212BA2E17}" type="presOf" srcId="{77872AD8-5B1D-40E6-989E-BE2A55ED0D9F}" destId="{23E6BA3B-BF65-4FFC-9395-D4D39BEF6A67}" srcOrd="1" destOrd="0" presId="urn:microsoft.com/office/officeart/2005/8/layout/vProcess5"/>
    <dgm:cxn modelId="{16A4C4B8-EB62-4ABB-9FE1-85666D155C27}" srcId="{A9E7FE1D-C62A-4E78-8F5D-41146174C4E0}" destId="{3F4F2BDE-429C-444F-9412-146EB6BFA984}" srcOrd="3" destOrd="0" parTransId="{A519CE71-0D7B-4D76-AF13-AB6C9247C7B5}" sibTransId="{1BD4154E-1B02-4604-BEAE-4D5DBF6FBA53}"/>
    <dgm:cxn modelId="{E913DB34-78AF-4571-97E2-448E68DF83FB}" type="presOf" srcId="{E4BEB0A5-CFDC-4228-AEBB-A49BB435BB6F}" destId="{F33FA599-9052-445A-A4AA-6530232811E8}" srcOrd="0" destOrd="0" presId="urn:microsoft.com/office/officeart/2005/8/layout/vProcess5"/>
    <dgm:cxn modelId="{78CDC785-4881-4DCF-8402-563379D6539C}" type="presOf" srcId="{77872AD8-5B1D-40E6-989E-BE2A55ED0D9F}" destId="{04837AF7-37E3-460F-A2FF-55D6A42EF21E}" srcOrd="0" destOrd="0" presId="urn:microsoft.com/office/officeart/2005/8/layout/vProcess5"/>
    <dgm:cxn modelId="{BFADDD67-4DDE-4BEF-AA0B-944E747695A5}" type="presOf" srcId="{A9E7FE1D-C62A-4E78-8F5D-41146174C4E0}" destId="{2822A029-1250-4D6B-B1B1-13FBAE03BBDF}" srcOrd="0" destOrd="0" presId="urn:microsoft.com/office/officeart/2005/8/layout/vProcess5"/>
    <dgm:cxn modelId="{5D385723-6764-4F09-B76E-7AF324742EEF}" type="presOf" srcId="{3F4F2BDE-429C-444F-9412-146EB6BFA984}" destId="{D714A2CD-4C22-4F1E-A02F-4742729439A1}" srcOrd="0" destOrd="0" presId="urn:microsoft.com/office/officeart/2005/8/layout/vProcess5"/>
    <dgm:cxn modelId="{80D79CA4-81B0-4676-AC55-DB4A2F377572}" srcId="{A9E7FE1D-C62A-4E78-8F5D-41146174C4E0}" destId="{5BFE9C3B-E16B-4556-8E21-6AA1FDD23BA0}" srcOrd="4" destOrd="0" parTransId="{8C956345-003C-4138-90C9-AA693017F50F}" sibTransId="{9ABAC49C-3A7F-42BF-9D3F-F370F0CE510E}"/>
    <dgm:cxn modelId="{9DCC8507-7C58-44C5-B44E-AE167193F67E}" srcId="{A9E7FE1D-C62A-4E78-8F5D-41146174C4E0}" destId="{DCFC7151-1673-4153-AF80-62E7A6CF33D1}" srcOrd="1" destOrd="0" parTransId="{A3B954A5-A213-4770-A6B1-A4DB37A3B577}" sibTransId="{E4BEB0A5-CFDC-4228-AEBB-A49BB435BB6F}"/>
    <dgm:cxn modelId="{2539A251-68DE-4FA0-AD82-324F99A6C09B}" type="presOf" srcId="{3F4F2BDE-429C-444F-9412-146EB6BFA984}" destId="{49722D51-CCFA-49CB-A7A0-7FCA92456E18}" srcOrd="1" destOrd="0" presId="urn:microsoft.com/office/officeart/2005/8/layout/vProcess5"/>
    <dgm:cxn modelId="{05FCC99D-8E0F-47AF-91E3-EE155C9ABC0E}" type="presOf" srcId="{DCFC7151-1673-4153-AF80-62E7A6CF33D1}" destId="{DFFFF374-99CD-4702-85F8-80747649AD89}" srcOrd="1" destOrd="0" presId="urn:microsoft.com/office/officeart/2005/8/layout/vProcess5"/>
    <dgm:cxn modelId="{3CDA5B82-8291-40C6-9E3E-C80FD974A19B}" type="presOf" srcId="{DCFC7151-1673-4153-AF80-62E7A6CF33D1}" destId="{AD319BE7-68D0-4A24-8B49-0D6C4D4E38E7}" srcOrd="0" destOrd="0" presId="urn:microsoft.com/office/officeart/2005/8/layout/vProcess5"/>
    <dgm:cxn modelId="{A30A647F-58D9-44A3-911A-DE4CCA032078}" type="presOf" srcId="{507132A0-41CC-4155-8C15-2F6F6EBF2D79}" destId="{26B63F2B-F73F-4ADB-9DE9-1D9B29F27DB0}" srcOrd="0" destOrd="0" presId="urn:microsoft.com/office/officeart/2005/8/layout/vProcess5"/>
    <dgm:cxn modelId="{0F13636D-3C7D-4A8E-9517-32E126573DC8}" srcId="{A9E7FE1D-C62A-4E78-8F5D-41146174C4E0}" destId="{77872AD8-5B1D-40E6-989E-BE2A55ED0D9F}" srcOrd="2" destOrd="0" parTransId="{AA81A27D-748F-4B7C-BE64-34B34C00C82F}" sibTransId="{507132A0-41CC-4155-8C15-2F6F6EBF2D79}"/>
    <dgm:cxn modelId="{82A6161D-13B1-47F5-92B4-7E3BA4B4CE61}" type="presOf" srcId="{5BFE9C3B-E16B-4556-8E21-6AA1FDD23BA0}" destId="{254E1B15-6D6F-4FD8-99A5-4497BB3B29FF}" srcOrd="1" destOrd="0" presId="urn:microsoft.com/office/officeart/2005/8/layout/vProcess5"/>
    <dgm:cxn modelId="{8F294FE8-3284-480A-BCAD-B4E15F742A4C}" type="presOf" srcId="{1BD4154E-1B02-4604-BEAE-4D5DBF6FBA53}" destId="{56569290-41DD-416E-8C2A-10BE7F06DE20}" srcOrd="0" destOrd="0" presId="urn:microsoft.com/office/officeart/2005/8/layout/vProcess5"/>
    <dgm:cxn modelId="{BE6FCDA2-8E5D-4088-A60F-1310A74A45C0}" type="presParOf" srcId="{2822A029-1250-4D6B-B1B1-13FBAE03BBDF}" destId="{1348E5F7-423A-4C98-BCA1-1CEAE9354817}" srcOrd="0" destOrd="0" presId="urn:microsoft.com/office/officeart/2005/8/layout/vProcess5"/>
    <dgm:cxn modelId="{344E40CB-298F-4EBB-A366-4FD60FF078A0}" type="presParOf" srcId="{2822A029-1250-4D6B-B1B1-13FBAE03BBDF}" destId="{CB26C0C0-AB80-4456-9B8A-3892F4546F98}" srcOrd="1" destOrd="0" presId="urn:microsoft.com/office/officeart/2005/8/layout/vProcess5"/>
    <dgm:cxn modelId="{44D882FC-56A1-4307-9F64-B3A494720993}" type="presParOf" srcId="{2822A029-1250-4D6B-B1B1-13FBAE03BBDF}" destId="{AD319BE7-68D0-4A24-8B49-0D6C4D4E38E7}" srcOrd="2" destOrd="0" presId="urn:microsoft.com/office/officeart/2005/8/layout/vProcess5"/>
    <dgm:cxn modelId="{8165D0A1-8265-4EB4-A938-914BFB3AAD0C}" type="presParOf" srcId="{2822A029-1250-4D6B-B1B1-13FBAE03BBDF}" destId="{04837AF7-37E3-460F-A2FF-55D6A42EF21E}" srcOrd="3" destOrd="0" presId="urn:microsoft.com/office/officeart/2005/8/layout/vProcess5"/>
    <dgm:cxn modelId="{F873D4DE-A381-4BA4-8478-69F542C58D79}" type="presParOf" srcId="{2822A029-1250-4D6B-B1B1-13FBAE03BBDF}" destId="{D714A2CD-4C22-4F1E-A02F-4742729439A1}" srcOrd="4" destOrd="0" presId="urn:microsoft.com/office/officeart/2005/8/layout/vProcess5"/>
    <dgm:cxn modelId="{10BF8E84-EA78-4BCD-91D7-F42B1C1C8711}" type="presParOf" srcId="{2822A029-1250-4D6B-B1B1-13FBAE03BBDF}" destId="{5595E826-247B-4272-AA12-0E3529D01382}" srcOrd="5" destOrd="0" presId="urn:microsoft.com/office/officeart/2005/8/layout/vProcess5"/>
    <dgm:cxn modelId="{7D9363D7-7BEB-403B-930F-E17163DBEB6F}" type="presParOf" srcId="{2822A029-1250-4D6B-B1B1-13FBAE03BBDF}" destId="{96CD8EA0-6708-4547-83E8-0B868F958C80}" srcOrd="6" destOrd="0" presId="urn:microsoft.com/office/officeart/2005/8/layout/vProcess5"/>
    <dgm:cxn modelId="{2051B525-277E-4446-9765-B3FCCFAA3554}" type="presParOf" srcId="{2822A029-1250-4D6B-B1B1-13FBAE03BBDF}" destId="{F33FA599-9052-445A-A4AA-6530232811E8}" srcOrd="7" destOrd="0" presId="urn:microsoft.com/office/officeart/2005/8/layout/vProcess5"/>
    <dgm:cxn modelId="{2D2571C2-8A36-4361-A581-1FB841EC0C91}" type="presParOf" srcId="{2822A029-1250-4D6B-B1B1-13FBAE03BBDF}" destId="{26B63F2B-F73F-4ADB-9DE9-1D9B29F27DB0}" srcOrd="8" destOrd="0" presId="urn:microsoft.com/office/officeart/2005/8/layout/vProcess5"/>
    <dgm:cxn modelId="{1BCDC17F-70D4-411A-B061-352DD76B578C}" type="presParOf" srcId="{2822A029-1250-4D6B-B1B1-13FBAE03BBDF}" destId="{56569290-41DD-416E-8C2A-10BE7F06DE20}" srcOrd="9" destOrd="0" presId="urn:microsoft.com/office/officeart/2005/8/layout/vProcess5"/>
    <dgm:cxn modelId="{8B677457-607B-445B-94D2-9B2C82C38630}" type="presParOf" srcId="{2822A029-1250-4D6B-B1B1-13FBAE03BBDF}" destId="{11F06A39-90A8-4B89-8B5D-E6206E04025C}" srcOrd="10" destOrd="0" presId="urn:microsoft.com/office/officeart/2005/8/layout/vProcess5"/>
    <dgm:cxn modelId="{5501B51F-F88F-481D-A3AD-A1A3C303D520}" type="presParOf" srcId="{2822A029-1250-4D6B-B1B1-13FBAE03BBDF}" destId="{DFFFF374-99CD-4702-85F8-80747649AD89}" srcOrd="11" destOrd="0" presId="urn:microsoft.com/office/officeart/2005/8/layout/vProcess5"/>
    <dgm:cxn modelId="{4E9D23FA-FF29-4C32-B744-B24571A0484C}" type="presParOf" srcId="{2822A029-1250-4D6B-B1B1-13FBAE03BBDF}" destId="{23E6BA3B-BF65-4FFC-9395-D4D39BEF6A67}" srcOrd="12" destOrd="0" presId="urn:microsoft.com/office/officeart/2005/8/layout/vProcess5"/>
    <dgm:cxn modelId="{16E326DC-4101-454E-97EB-8AD69B88AACE}" type="presParOf" srcId="{2822A029-1250-4D6B-B1B1-13FBAE03BBDF}" destId="{49722D51-CCFA-49CB-A7A0-7FCA92456E18}" srcOrd="13" destOrd="0" presId="urn:microsoft.com/office/officeart/2005/8/layout/vProcess5"/>
    <dgm:cxn modelId="{0E7C0D3C-3A67-4EF1-AB8B-8A92357A8AE8}" type="presParOf" srcId="{2822A029-1250-4D6B-B1B1-13FBAE03BBDF}" destId="{254E1B15-6D6F-4FD8-99A5-4497BB3B29FF}"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24BDA6-18D5-44B6-B1A1-D36AAFE805AC}" type="doc">
      <dgm:prSet loTypeId="urn:microsoft.com/office/officeart/2005/8/layout/hList6" loCatId="list" qsTypeId="urn:microsoft.com/office/officeart/2005/8/quickstyle/simple1" qsCatId="simple" csTypeId="urn:microsoft.com/office/officeart/2005/8/colors/colorful1#1" csCatId="colorful" phldr="1"/>
      <dgm:spPr/>
      <dgm:t>
        <a:bodyPr/>
        <a:lstStyle/>
        <a:p>
          <a:endParaRPr lang="en-GB"/>
        </a:p>
      </dgm:t>
    </dgm:pt>
    <dgm:pt modelId="{736761D2-CD6A-4C04-91A4-39853CE9D3DB}">
      <dgm:prSet phldrT="[Text]" custT="1"/>
      <dgm:spPr>
        <a:ln>
          <a:solidFill>
            <a:schemeClr val="accent2">
              <a:lumMod val="75000"/>
            </a:schemeClr>
          </a:solidFill>
        </a:ln>
      </dgm:spPr>
      <dgm:t>
        <a:bodyPr/>
        <a:lstStyle/>
        <a:p>
          <a:pPr algn="ctr"/>
          <a:r>
            <a:rPr lang="en-GB" sz="1800" b="1" dirty="0" smtClean="0">
              <a:latin typeface="+mn-lt"/>
            </a:rPr>
            <a:t>Korean Wave</a:t>
          </a:r>
        </a:p>
      </dgm:t>
    </dgm:pt>
    <dgm:pt modelId="{B0EAD888-1108-47FC-A57D-2AC245F59E2B}" type="parTrans" cxnId="{24586BAC-7027-465B-8F2F-505706621013}">
      <dgm:prSet/>
      <dgm:spPr/>
      <dgm:t>
        <a:bodyPr/>
        <a:lstStyle/>
        <a:p>
          <a:endParaRPr lang="en-GB" sz="1400">
            <a:latin typeface="Georgia" pitchFamily="18" charset="0"/>
          </a:endParaRPr>
        </a:p>
      </dgm:t>
    </dgm:pt>
    <dgm:pt modelId="{9EFAF6C9-94D9-4B06-BA58-0E6AC2E19A2A}" type="sibTrans" cxnId="{24586BAC-7027-465B-8F2F-505706621013}">
      <dgm:prSet/>
      <dgm:spPr/>
      <dgm:t>
        <a:bodyPr/>
        <a:lstStyle/>
        <a:p>
          <a:endParaRPr lang="en-GB" sz="1400">
            <a:latin typeface="Georgia" pitchFamily="18" charset="0"/>
          </a:endParaRPr>
        </a:p>
      </dgm:t>
    </dgm:pt>
    <dgm:pt modelId="{DF8B941C-AAF5-4C99-95BA-FA82D87703A3}">
      <dgm:prSet phldrT="[Text]" custT="1"/>
      <dgm:spPr>
        <a:ln>
          <a:solidFill>
            <a:schemeClr val="accent2">
              <a:lumMod val="75000"/>
            </a:schemeClr>
          </a:solidFill>
        </a:ln>
      </dgm:spPr>
      <dgm:t>
        <a:bodyPr/>
        <a:lstStyle/>
        <a:p>
          <a:pPr algn="l"/>
          <a:endParaRPr lang="en-GB" sz="1400" dirty="0">
            <a:latin typeface="Georgia" pitchFamily="18" charset="0"/>
          </a:endParaRPr>
        </a:p>
      </dgm:t>
    </dgm:pt>
    <dgm:pt modelId="{B05047ED-56B0-43E3-8237-2494AFB8FD3B}" type="parTrans" cxnId="{4615C7C0-AF7E-4EA1-B378-B8707274ACB2}">
      <dgm:prSet/>
      <dgm:spPr/>
      <dgm:t>
        <a:bodyPr/>
        <a:lstStyle/>
        <a:p>
          <a:endParaRPr lang="en-GB" sz="1400"/>
        </a:p>
      </dgm:t>
    </dgm:pt>
    <dgm:pt modelId="{107753DF-A4B0-4DDA-8437-96FCAE598FE4}" type="sibTrans" cxnId="{4615C7C0-AF7E-4EA1-B378-B8707274ACB2}">
      <dgm:prSet/>
      <dgm:spPr/>
      <dgm:t>
        <a:bodyPr/>
        <a:lstStyle/>
        <a:p>
          <a:endParaRPr lang="en-GB" sz="1400"/>
        </a:p>
      </dgm:t>
    </dgm:pt>
    <dgm:pt modelId="{CA03A6AE-DD26-4506-B97A-C20D43C04F9C}">
      <dgm:prSet phldrT="[Text]" custT="1"/>
      <dgm:spPr>
        <a:ln>
          <a:solidFill>
            <a:schemeClr val="accent2">
              <a:lumMod val="75000"/>
            </a:schemeClr>
          </a:solidFill>
        </a:ln>
      </dgm:spPr>
      <dgm:t>
        <a:bodyPr/>
        <a:lstStyle/>
        <a:p>
          <a:pPr algn="ctr" rtl="0"/>
          <a:r>
            <a:rPr lang="en-GB" sz="1800" b="1" dirty="0" smtClean="0">
              <a:latin typeface="+mn-lt"/>
            </a:rPr>
            <a:t>Distribution</a:t>
          </a:r>
        </a:p>
      </dgm:t>
    </dgm:pt>
    <dgm:pt modelId="{C036241C-EC35-404F-8910-B21591E5E04B}" type="parTrans" cxnId="{5413C9C4-69DE-4E11-8CE2-974765866279}">
      <dgm:prSet/>
      <dgm:spPr/>
      <dgm:t>
        <a:bodyPr/>
        <a:lstStyle/>
        <a:p>
          <a:endParaRPr lang="en-GB"/>
        </a:p>
      </dgm:t>
    </dgm:pt>
    <dgm:pt modelId="{CBD34A84-A8DA-4931-9C95-73964628ADFB}" type="sibTrans" cxnId="{5413C9C4-69DE-4E11-8CE2-974765866279}">
      <dgm:prSet/>
      <dgm:spPr/>
      <dgm:t>
        <a:bodyPr/>
        <a:lstStyle/>
        <a:p>
          <a:endParaRPr lang="en-GB"/>
        </a:p>
      </dgm:t>
    </dgm:pt>
    <dgm:pt modelId="{3A25F73B-0F99-4871-8577-0FAE276A808D}">
      <dgm:prSet phldrT="[Text]" custT="1"/>
      <dgm:spPr>
        <a:ln>
          <a:solidFill>
            <a:schemeClr val="accent2">
              <a:lumMod val="75000"/>
            </a:schemeClr>
          </a:solidFill>
        </a:ln>
      </dgm:spPr>
      <dgm:t>
        <a:bodyPr/>
        <a:lstStyle/>
        <a:p>
          <a:pPr algn="l"/>
          <a:r>
            <a:rPr lang="en-SG" sz="1400" dirty="0" smtClean="0"/>
            <a:t>Colour cosmetics put Korean brands at competitive advantages, as key players oriented from Korea is keen to bring in latest innovative products from Korea, for example, cushion foundation and bitten lipsticks during the review period and probably cushion blush in the forecast period.</a:t>
          </a:r>
          <a:endParaRPr lang="en-GB" sz="1400" dirty="0">
            <a:latin typeface="Georgia" pitchFamily="18" charset="0"/>
          </a:endParaRPr>
        </a:p>
      </dgm:t>
    </dgm:pt>
    <dgm:pt modelId="{E2C0A102-7E32-4E20-A529-D84B53B8C33F}" type="parTrans" cxnId="{AFA5D9DF-DFF8-4A35-937F-C4491E5DD12C}">
      <dgm:prSet/>
      <dgm:spPr/>
      <dgm:t>
        <a:bodyPr/>
        <a:lstStyle/>
        <a:p>
          <a:endParaRPr lang="en-GB"/>
        </a:p>
      </dgm:t>
    </dgm:pt>
    <dgm:pt modelId="{95895892-ABCA-4F6A-9B1A-D55BE207EF13}" type="sibTrans" cxnId="{AFA5D9DF-DFF8-4A35-937F-C4491E5DD12C}">
      <dgm:prSet/>
      <dgm:spPr/>
      <dgm:t>
        <a:bodyPr/>
        <a:lstStyle/>
        <a:p>
          <a:endParaRPr lang="en-GB"/>
        </a:p>
      </dgm:t>
    </dgm:pt>
    <dgm:pt modelId="{EF2BB0B1-7575-4EE5-A36C-C16A95C950DB}">
      <dgm:prSet phldrT="[Text]" custT="1"/>
      <dgm:spPr>
        <a:ln>
          <a:solidFill>
            <a:schemeClr val="accent2">
              <a:lumMod val="75000"/>
            </a:schemeClr>
          </a:solidFill>
        </a:ln>
      </dgm:spPr>
      <dgm:t>
        <a:bodyPr/>
        <a:lstStyle/>
        <a:p>
          <a:pPr algn="l" rtl="0"/>
          <a:r>
            <a:rPr lang="en-GB" sz="1400" dirty="0" smtClean="0">
              <a:latin typeface="+mn-lt"/>
            </a:rPr>
            <a:t>Health and beauty specialist retailers to expand into lower tier cities, through either standalone or chained format.</a:t>
          </a:r>
          <a:endParaRPr lang="en-GB" sz="1400" dirty="0">
            <a:latin typeface="+mn-lt"/>
          </a:endParaRPr>
        </a:p>
      </dgm:t>
    </dgm:pt>
    <dgm:pt modelId="{1AF79742-D7FA-4415-8FAA-2C680AD15291}" type="parTrans" cxnId="{20069604-9035-4D73-85D0-8F56D4E379D4}">
      <dgm:prSet/>
      <dgm:spPr/>
      <dgm:t>
        <a:bodyPr/>
        <a:lstStyle/>
        <a:p>
          <a:endParaRPr lang="en-US"/>
        </a:p>
      </dgm:t>
    </dgm:pt>
    <dgm:pt modelId="{F1710EB4-5FA3-4C3E-9F39-E33B78DA6C48}" type="sibTrans" cxnId="{20069604-9035-4D73-85D0-8F56D4E379D4}">
      <dgm:prSet/>
      <dgm:spPr/>
      <dgm:t>
        <a:bodyPr/>
        <a:lstStyle/>
        <a:p>
          <a:endParaRPr lang="en-US"/>
        </a:p>
      </dgm:t>
    </dgm:pt>
    <dgm:pt modelId="{2FDEA7E8-ADF7-47DF-B907-2B433558896F}">
      <dgm:prSet phldrT="[Text]" custT="1"/>
      <dgm:spPr>
        <a:ln>
          <a:solidFill>
            <a:schemeClr val="accent2">
              <a:lumMod val="75000"/>
            </a:schemeClr>
          </a:solidFill>
        </a:ln>
      </dgm:spPr>
      <dgm:t>
        <a:bodyPr/>
        <a:lstStyle/>
        <a:p>
          <a:pPr algn="ctr" rtl="0"/>
          <a:r>
            <a:rPr lang="en-GB" sz="1800" b="1" dirty="0" smtClean="0">
              <a:latin typeface="+mn-lt"/>
            </a:rPr>
            <a:t>Competition</a:t>
          </a:r>
          <a:endParaRPr lang="en-GB" sz="1800" b="1" dirty="0">
            <a:latin typeface="+mn-lt"/>
          </a:endParaRPr>
        </a:p>
      </dgm:t>
    </dgm:pt>
    <dgm:pt modelId="{D69C61BB-FB66-4628-A53E-E730C673A2CE}" type="parTrans" cxnId="{4E107A2A-E7A1-4099-9E12-48F42012B15D}">
      <dgm:prSet/>
      <dgm:spPr/>
      <dgm:t>
        <a:bodyPr/>
        <a:lstStyle/>
        <a:p>
          <a:endParaRPr lang="en-US"/>
        </a:p>
      </dgm:t>
    </dgm:pt>
    <dgm:pt modelId="{5DFF2A46-DB9B-4F3C-81E9-4EE1B109C00E}" type="sibTrans" cxnId="{4E107A2A-E7A1-4099-9E12-48F42012B15D}">
      <dgm:prSet/>
      <dgm:spPr/>
      <dgm:t>
        <a:bodyPr/>
        <a:lstStyle/>
        <a:p>
          <a:endParaRPr lang="en-US"/>
        </a:p>
      </dgm:t>
    </dgm:pt>
    <dgm:pt modelId="{7E4BC3AF-DCF9-45B4-B094-30ABD6CF34A7}">
      <dgm:prSet phldrT="[Text]" custT="1"/>
      <dgm:spPr>
        <a:ln>
          <a:solidFill>
            <a:schemeClr val="accent2">
              <a:lumMod val="75000"/>
            </a:schemeClr>
          </a:solidFill>
        </a:ln>
      </dgm:spPr>
      <dgm:t>
        <a:bodyPr/>
        <a:lstStyle/>
        <a:p>
          <a:pPr algn="l" rtl="0"/>
          <a:r>
            <a:rPr lang="en-GB" sz="1400" dirty="0" smtClean="0">
              <a:latin typeface="+mn-lt"/>
            </a:rPr>
            <a:t>International player continue to focus on mainland China market.</a:t>
          </a:r>
          <a:endParaRPr lang="en-GB" sz="1400" dirty="0">
            <a:latin typeface="+mn-lt"/>
          </a:endParaRPr>
        </a:p>
      </dgm:t>
    </dgm:pt>
    <dgm:pt modelId="{1FC888AF-BC18-42F0-BD96-8C00AD6854D5}" type="parTrans" cxnId="{55C63DDE-DE00-493A-B9B0-E733419FB2EA}">
      <dgm:prSet/>
      <dgm:spPr/>
      <dgm:t>
        <a:bodyPr/>
        <a:lstStyle/>
        <a:p>
          <a:endParaRPr lang="en-US"/>
        </a:p>
      </dgm:t>
    </dgm:pt>
    <dgm:pt modelId="{81A895BE-B7D7-4C06-965A-8743BA58794F}" type="sibTrans" cxnId="{55C63DDE-DE00-493A-B9B0-E733419FB2EA}">
      <dgm:prSet/>
      <dgm:spPr/>
      <dgm:t>
        <a:bodyPr/>
        <a:lstStyle/>
        <a:p>
          <a:endParaRPr lang="en-US"/>
        </a:p>
      </dgm:t>
    </dgm:pt>
    <dgm:pt modelId="{F10F5DC9-226C-40BC-AED0-660BED72C11C}">
      <dgm:prSet phldrT="[Text]" custT="1"/>
      <dgm:spPr>
        <a:ln>
          <a:solidFill>
            <a:schemeClr val="accent2">
              <a:lumMod val="75000"/>
            </a:schemeClr>
          </a:solidFill>
        </a:ln>
      </dgm:spPr>
      <dgm:t>
        <a:bodyPr/>
        <a:lstStyle/>
        <a:p>
          <a:pPr algn="l" rtl="0"/>
          <a:endParaRPr lang="en-GB" sz="1400" dirty="0">
            <a:latin typeface="+mn-lt"/>
          </a:endParaRPr>
        </a:p>
      </dgm:t>
    </dgm:pt>
    <dgm:pt modelId="{A48AEE53-91C3-4E2B-9049-3BA1A50B3007}" type="parTrans" cxnId="{A548DD26-EF4E-4F31-8057-2E03E20A190C}">
      <dgm:prSet/>
      <dgm:spPr/>
      <dgm:t>
        <a:bodyPr/>
        <a:lstStyle/>
        <a:p>
          <a:endParaRPr lang="en-US"/>
        </a:p>
      </dgm:t>
    </dgm:pt>
    <dgm:pt modelId="{C6BCD3DF-759A-4C01-A4D7-D03729CF822D}" type="sibTrans" cxnId="{A548DD26-EF4E-4F31-8057-2E03E20A190C}">
      <dgm:prSet/>
      <dgm:spPr/>
      <dgm:t>
        <a:bodyPr/>
        <a:lstStyle/>
        <a:p>
          <a:endParaRPr lang="en-US"/>
        </a:p>
      </dgm:t>
    </dgm:pt>
    <dgm:pt modelId="{ADEB287C-4A07-48D2-8935-DF76373C15D1}">
      <dgm:prSet phldrT="[Text]" custT="1"/>
      <dgm:spPr>
        <a:ln>
          <a:solidFill>
            <a:schemeClr val="accent2">
              <a:lumMod val="75000"/>
            </a:schemeClr>
          </a:solidFill>
        </a:ln>
      </dgm:spPr>
      <dgm:t>
        <a:bodyPr/>
        <a:lstStyle/>
        <a:p>
          <a:pPr algn="l" rtl="0"/>
          <a:r>
            <a:rPr lang="en-GB" sz="1400" dirty="0" smtClean="0">
              <a:latin typeface="+mn-lt"/>
            </a:rPr>
            <a:t>Local players will join the battle, with increasing intensified competition between international and domestic players.</a:t>
          </a:r>
          <a:endParaRPr lang="en-GB" sz="1400" dirty="0">
            <a:latin typeface="+mn-lt"/>
          </a:endParaRPr>
        </a:p>
      </dgm:t>
    </dgm:pt>
    <dgm:pt modelId="{DD38B94B-9BFB-4B54-AD32-B0094A764093}" type="parTrans" cxnId="{CA4344A6-A68E-4783-A40B-D6614D6C242C}">
      <dgm:prSet/>
      <dgm:spPr/>
      <dgm:t>
        <a:bodyPr/>
        <a:lstStyle/>
        <a:p>
          <a:endParaRPr lang="en-US"/>
        </a:p>
      </dgm:t>
    </dgm:pt>
    <dgm:pt modelId="{09B768FF-BF6E-4ABD-93DD-DAF7E07EB0DC}" type="sibTrans" cxnId="{CA4344A6-A68E-4783-A40B-D6614D6C242C}">
      <dgm:prSet/>
      <dgm:spPr/>
      <dgm:t>
        <a:bodyPr/>
        <a:lstStyle/>
        <a:p>
          <a:endParaRPr lang="en-US"/>
        </a:p>
      </dgm:t>
    </dgm:pt>
    <dgm:pt modelId="{09A29C77-D65B-46C4-87FE-C560535ADB26}">
      <dgm:prSet phldrT="[Text]" custT="1"/>
      <dgm:spPr>
        <a:ln>
          <a:solidFill>
            <a:schemeClr val="accent2">
              <a:lumMod val="75000"/>
            </a:schemeClr>
          </a:solidFill>
        </a:ln>
      </dgm:spPr>
      <dgm:t>
        <a:bodyPr/>
        <a:lstStyle/>
        <a:p>
          <a:pPr algn="l" rtl="0"/>
          <a:endParaRPr lang="en-GB" sz="1400" dirty="0">
            <a:latin typeface="Georgia" pitchFamily="18" charset="0"/>
          </a:endParaRPr>
        </a:p>
      </dgm:t>
    </dgm:pt>
    <dgm:pt modelId="{C20D4212-2F55-4C72-88C5-2E8C3C567A46}" type="parTrans" cxnId="{C784E140-10CA-43C3-A0B7-44E07C4226AA}">
      <dgm:prSet/>
      <dgm:spPr/>
      <dgm:t>
        <a:bodyPr/>
        <a:lstStyle/>
        <a:p>
          <a:endParaRPr lang="en-US"/>
        </a:p>
      </dgm:t>
    </dgm:pt>
    <dgm:pt modelId="{D76F306E-AB28-415A-8729-BA13ADC24E6B}" type="sibTrans" cxnId="{C784E140-10CA-43C3-A0B7-44E07C4226AA}">
      <dgm:prSet/>
      <dgm:spPr/>
      <dgm:t>
        <a:bodyPr/>
        <a:lstStyle/>
        <a:p>
          <a:endParaRPr lang="en-US"/>
        </a:p>
      </dgm:t>
    </dgm:pt>
    <dgm:pt modelId="{257DECB2-01AB-4F93-B335-51296BE1628A}">
      <dgm:prSet phldrT="[Text]" custT="1"/>
      <dgm:spPr>
        <a:ln>
          <a:solidFill>
            <a:schemeClr val="accent2">
              <a:lumMod val="75000"/>
            </a:schemeClr>
          </a:solidFill>
        </a:ln>
      </dgm:spPr>
      <dgm:t>
        <a:bodyPr/>
        <a:lstStyle/>
        <a:p>
          <a:pPr algn="l" rtl="0"/>
          <a:endParaRPr lang="en-GB" sz="1400" dirty="0">
            <a:latin typeface="Georgia" pitchFamily="18" charset="0"/>
          </a:endParaRPr>
        </a:p>
      </dgm:t>
    </dgm:pt>
    <dgm:pt modelId="{CA4745ED-FB22-4F73-807A-021EC588D78D}" type="parTrans" cxnId="{D0F2EB5A-9919-445A-89E3-419A803ADD14}">
      <dgm:prSet/>
      <dgm:spPr/>
      <dgm:t>
        <a:bodyPr/>
        <a:lstStyle/>
        <a:p>
          <a:endParaRPr lang="en-US"/>
        </a:p>
      </dgm:t>
    </dgm:pt>
    <dgm:pt modelId="{51970587-5259-4109-AC5E-9CAAEAF1D77D}" type="sibTrans" cxnId="{D0F2EB5A-9919-445A-89E3-419A803ADD14}">
      <dgm:prSet/>
      <dgm:spPr/>
      <dgm:t>
        <a:bodyPr/>
        <a:lstStyle/>
        <a:p>
          <a:endParaRPr lang="en-US"/>
        </a:p>
      </dgm:t>
    </dgm:pt>
    <dgm:pt modelId="{517E6D89-416B-483B-9136-9ACFFE2B2E46}">
      <dgm:prSet phldrT="[Text]" custT="1"/>
      <dgm:spPr>
        <a:ln>
          <a:solidFill>
            <a:schemeClr val="accent2">
              <a:lumMod val="75000"/>
            </a:schemeClr>
          </a:solidFill>
        </a:ln>
      </dgm:spPr>
      <dgm:t>
        <a:bodyPr/>
        <a:lstStyle/>
        <a:p>
          <a:pPr algn="l" rtl="0"/>
          <a:endParaRPr lang="en-GB" sz="1400" dirty="0">
            <a:latin typeface="Georgia" pitchFamily="18" charset="0"/>
          </a:endParaRPr>
        </a:p>
      </dgm:t>
    </dgm:pt>
    <dgm:pt modelId="{39CF357F-EA38-44D4-9923-0CFF8FF4E7C5}" type="parTrans" cxnId="{FDCA4DF6-0050-451B-8DF5-4F391DBAC87D}">
      <dgm:prSet/>
      <dgm:spPr/>
      <dgm:t>
        <a:bodyPr/>
        <a:lstStyle/>
        <a:p>
          <a:endParaRPr lang="en-US"/>
        </a:p>
      </dgm:t>
    </dgm:pt>
    <dgm:pt modelId="{DB7B0048-8C4F-418F-80AE-773B23BCA7AB}" type="sibTrans" cxnId="{FDCA4DF6-0050-451B-8DF5-4F391DBAC87D}">
      <dgm:prSet/>
      <dgm:spPr/>
      <dgm:t>
        <a:bodyPr/>
        <a:lstStyle/>
        <a:p>
          <a:endParaRPr lang="en-US"/>
        </a:p>
      </dgm:t>
    </dgm:pt>
    <dgm:pt modelId="{E2865823-3E0C-45D3-8693-5987BA477CE1}">
      <dgm:prSet custT="1"/>
      <dgm:spPr/>
      <dgm:t>
        <a:bodyPr/>
        <a:lstStyle/>
        <a:p>
          <a:endParaRPr lang="en-US" sz="1400" dirty="0">
            <a:latin typeface="+mn-lt"/>
          </a:endParaRPr>
        </a:p>
      </dgm:t>
    </dgm:pt>
    <dgm:pt modelId="{36BCEC3F-5747-48E1-B9B8-CCC6935F7DBB}" type="parTrans" cxnId="{C1DC5153-EB2C-4A73-9059-EE63F7169BA3}">
      <dgm:prSet/>
      <dgm:spPr/>
      <dgm:t>
        <a:bodyPr/>
        <a:lstStyle/>
        <a:p>
          <a:endParaRPr lang="en-US"/>
        </a:p>
      </dgm:t>
    </dgm:pt>
    <dgm:pt modelId="{4D048383-C894-4DE7-A366-2B57060E7CEF}" type="sibTrans" cxnId="{C1DC5153-EB2C-4A73-9059-EE63F7169BA3}">
      <dgm:prSet/>
      <dgm:spPr/>
      <dgm:t>
        <a:bodyPr/>
        <a:lstStyle/>
        <a:p>
          <a:endParaRPr lang="en-US"/>
        </a:p>
      </dgm:t>
    </dgm:pt>
    <dgm:pt modelId="{FEB61A2F-9A4B-4859-8C2D-07E59CDA533C}">
      <dgm:prSet custT="1"/>
      <dgm:spPr/>
      <dgm:t>
        <a:bodyPr/>
        <a:lstStyle/>
        <a:p>
          <a:r>
            <a:rPr lang="en-US" sz="1400" dirty="0" smtClean="0">
              <a:latin typeface="+mn-lt"/>
            </a:rPr>
            <a:t>Internet retailing continue to be the most dynamic . In addition to  B2C internet retailers like Tmall.com , </a:t>
          </a:r>
          <a:r>
            <a:rPr lang="en-US" sz="1400" dirty="0" err="1" smtClean="0">
              <a:latin typeface="+mn-lt"/>
            </a:rPr>
            <a:t>Jumei</a:t>
          </a:r>
          <a:r>
            <a:rPr lang="en-US" sz="1400" dirty="0" smtClean="0">
              <a:latin typeface="+mn-lt"/>
            </a:rPr>
            <a:t> and UCO,  emerging e-channel like </a:t>
          </a:r>
          <a:r>
            <a:rPr lang="en-US" sz="1400" dirty="0" err="1" smtClean="0">
              <a:latin typeface="+mn-lt"/>
            </a:rPr>
            <a:t>Wechat</a:t>
          </a:r>
          <a:r>
            <a:rPr lang="en-US" sz="1400" dirty="0" smtClean="0">
              <a:latin typeface="+mn-lt"/>
            </a:rPr>
            <a:t>  will be another option for internet retailers.  </a:t>
          </a:r>
          <a:endParaRPr lang="en-US" sz="1400" dirty="0">
            <a:latin typeface="+mn-lt"/>
          </a:endParaRPr>
        </a:p>
      </dgm:t>
    </dgm:pt>
    <dgm:pt modelId="{728FC39B-D7E5-43C0-8B61-4BA71C04326C}" type="parTrans" cxnId="{4F973E43-49CA-4755-9151-A8F8050C3C86}">
      <dgm:prSet/>
      <dgm:spPr/>
      <dgm:t>
        <a:bodyPr/>
        <a:lstStyle/>
        <a:p>
          <a:endParaRPr lang="en-US"/>
        </a:p>
      </dgm:t>
    </dgm:pt>
    <dgm:pt modelId="{A251E710-8330-4096-A7FF-A2222FBEDD39}" type="sibTrans" cxnId="{4F973E43-49CA-4755-9151-A8F8050C3C86}">
      <dgm:prSet/>
      <dgm:spPr/>
      <dgm:t>
        <a:bodyPr/>
        <a:lstStyle/>
        <a:p>
          <a:endParaRPr lang="en-US"/>
        </a:p>
      </dgm:t>
    </dgm:pt>
    <dgm:pt modelId="{C1A827F6-1CA8-4C89-A92A-34141EAC5761}">
      <dgm:prSet phldrT="[Text]" custT="1"/>
      <dgm:spPr>
        <a:ln>
          <a:solidFill>
            <a:schemeClr val="accent2">
              <a:lumMod val="75000"/>
            </a:schemeClr>
          </a:solidFill>
        </a:ln>
      </dgm:spPr>
      <dgm:t>
        <a:bodyPr/>
        <a:lstStyle/>
        <a:p>
          <a:pPr algn="l"/>
          <a:r>
            <a:rPr lang="en-SG" sz="1400" dirty="0" smtClean="0"/>
            <a:t> Key innovation ensure that they are appeal to consumers, particularly young workforce and students who will grow to be consumer mainstream in next five to ten years.</a:t>
          </a:r>
          <a:endParaRPr lang="en-GB" sz="1400" dirty="0">
            <a:latin typeface="Georgia" pitchFamily="18" charset="0"/>
          </a:endParaRPr>
        </a:p>
      </dgm:t>
    </dgm:pt>
    <dgm:pt modelId="{1E484497-9CEC-4BAA-A8B3-4A753D6084BE}" type="parTrans" cxnId="{07A2B26B-873C-4B65-A6DB-BD4C5F65C0D2}">
      <dgm:prSet/>
      <dgm:spPr/>
      <dgm:t>
        <a:bodyPr/>
        <a:lstStyle/>
        <a:p>
          <a:endParaRPr lang="zh-CN" altLang="en-US"/>
        </a:p>
      </dgm:t>
    </dgm:pt>
    <dgm:pt modelId="{8DBC5868-F017-402F-AFD9-4A6ABA657B4C}" type="sibTrans" cxnId="{07A2B26B-873C-4B65-A6DB-BD4C5F65C0D2}">
      <dgm:prSet/>
      <dgm:spPr/>
      <dgm:t>
        <a:bodyPr/>
        <a:lstStyle/>
        <a:p>
          <a:endParaRPr lang="zh-CN" altLang="en-US"/>
        </a:p>
      </dgm:t>
    </dgm:pt>
    <dgm:pt modelId="{7B8FFC36-A0E2-4403-9676-7497EA4EF6EA}" type="pres">
      <dgm:prSet presAssocID="{4424BDA6-18D5-44B6-B1A1-D36AAFE805AC}" presName="Name0" presStyleCnt="0">
        <dgm:presLayoutVars>
          <dgm:dir/>
          <dgm:resizeHandles val="exact"/>
        </dgm:presLayoutVars>
      </dgm:prSet>
      <dgm:spPr/>
      <dgm:t>
        <a:bodyPr/>
        <a:lstStyle/>
        <a:p>
          <a:endParaRPr lang="en-GB"/>
        </a:p>
      </dgm:t>
    </dgm:pt>
    <dgm:pt modelId="{43735E9D-7C90-480C-873B-8413841E148F}" type="pres">
      <dgm:prSet presAssocID="{736761D2-CD6A-4C04-91A4-39853CE9D3DB}" presName="node" presStyleLbl="node1" presStyleIdx="0" presStyleCnt="3">
        <dgm:presLayoutVars>
          <dgm:bulletEnabled val="1"/>
        </dgm:presLayoutVars>
      </dgm:prSet>
      <dgm:spPr/>
      <dgm:t>
        <a:bodyPr/>
        <a:lstStyle/>
        <a:p>
          <a:endParaRPr lang="en-GB"/>
        </a:p>
      </dgm:t>
    </dgm:pt>
    <dgm:pt modelId="{2A6B9837-7C4F-4D2A-A7FA-F89C65B6FC2A}" type="pres">
      <dgm:prSet presAssocID="{9EFAF6C9-94D9-4B06-BA58-0E6AC2E19A2A}" presName="sibTrans" presStyleCnt="0"/>
      <dgm:spPr/>
      <dgm:t>
        <a:bodyPr/>
        <a:lstStyle/>
        <a:p>
          <a:endParaRPr lang="en-GB"/>
        </a:p>
      </dgm:t>
    </dgm:pt>
    <dgm:pt modelId="{D1E64CF0-2F25-432D-B82E-B4A93726AA9A}" type="pres">
      <dgm:prSet presAssocID="{CA03A6AE-DD26-4506-B97A-C20D43C04F9C}" presName="node" presStyleLbl="node1" presStyleIdx="1" presStyleCnt="3" custLinFactNeighborX="1387" custLinFactNeighborY="-1408">
        <dgm:presLayoutVars>
          <dgm:bulletEnabled val="1"/>
        </dgm:presLayoutVars>
      </dgm:prSet>
      <dgm:spPr/>
      <dgm:t>
        <a:bodyPr/>
        <a:lstStyle/>
        <a:p>
          <a:endParaRPr lang="en-GB"/>
        </a:p>
      </dgm:t>
    </dgm:pt>
    <dgm:pt modelId="{A5E0B1E9-6018-451D-A76C-33AE436FD634}" type="pres">
      <dgm:prSet presAssocID="{CBD34A84-A8DA-4931-9C95-73964628ADFB}" presName="sibTrans" presStyleCnt="0"/>
      <dgm:spPr/>
    </dgm:pt>
    <dgm:pt modelId="{147AB767-4142-4CA5-9C33-6D690E817332}" type="pres">
      <dgm:prSet presAssocID="{2FDEA7E8-ADF7-47DF-B907-2B433558896F}" presName="node" presStyleLbl="node1" presStyleIdx="2" presStyleCnt="3" custLinFactNeighborX="1387" custLinFactNeighborY="-1408">
        <dgm:presLayoutVars>
          <dgm:bulletEnabled val="1"/>
        </dgm:presLayoutVars>
      </dgm:prSet>
      <dgm:spPr/>
      <dgm:t>
        <a:bodyPr/>
        <a:lstStyle/>
        <a:p>
          <a:endParaRPr lang="en-US"/>
        </a:p>
      </dgm:t>
    </dgm:pt>
  </dgm:ptLst>
  <dgm:cxnLst>
    <dgm:cxn modelId="{4F973E43-49CA-4755-9151-A8F8050C3C86}" srcId="{CA03A6AE-DD26-4506-B97A-C20D43C04F9C}" destId="{FEB61A2F-9A4B-4859-8C2D-07E59CDA533C}" srcOrd="3" destOrd="0" parTransId="{728FC39B-D7E5-43C0-8B61-4BA71C04326C}" sibTransId="{A251E710-8330-4096-A7FF-A2222FBEDD39}"/>
    <dgm:cxn modelId="{2863FC01-5766-40AF-9A55-50112D76939C}" type="presOf" srcId="{F10F5DC9-226C-40BC-AED0-660BED72C11C}" destId="{147AB767-4142-4CA5-9C33-6D690E817332}" srcOrd="0" destOrd="3" presId="urn:microsoft.com/office/officeart/2005/8/layout/hList6"/>
    <dgm:cxn modelId="{72E82EFE-2718-4E2D-A58C-83630F2C5187}" type="presOf" srcId="{EF2BB0B1-7575-4EE5-A36C-C16A95C950DB}" destId="{D1E64CF0-2F25-432D-B82E-B4A93726AA9A}" srcOrd="0" destOrd="2" presId="urn:microsoft.com/office/officeart/2005/8/layout/hList6"/>
    <dgm:cxn modelId="{4615C7C0-AF7E-4EA1-B378-B8707274ACB2}" srcId="{736761D2-CD6A-4C04-91A4-39853CE9D3DB}" destId="{DF8B941C-AAF5-4C99-95BA-FA82D87703A3}" srcOrd="2" destOrd="0" parTransId="{B05047ED-56B0-43E3-8237-2494AFB8FD3B}" sibTransId="{107753DF-A4B0-4DDA-8437-96FCAE598FE4}"/>
    <dgm:cxn modelId="{4BD655DE-F718-4927-825E-E58649EB3CA8}" type="presOf" srcId="{517E6D89-416B-483B-9136-9ACFFE2B2E46}" destId="{147AB767-4142-4CA5-9C33-6D690E817332}" srcOrd="0" destOrd="1" presId="urn:microsoft.com/office/officeart/2005/8/layout/hList6"/>
    <dgm:cxn modelId="{AD9E2AF2-0786-4F8B-99C4-AF6434DE56FE}" type="presOf" srcId="{CA03A6AE-DD26-4506-B97A-C20D43C04F9C}" destId="{D1E64CF0-2F25-432D-B82E-B4A93726AA9A}" srcOrd="0" destOrd="0" presId="urn:microsoft.com/office/officeart/2005/8/layout/hList6"/>
    <dgm:cxn modelId="{E8794EF7-8AB8-4550-A1D7-5C615771CEC1}" type="presOf" srcId="{257DECB2-01AB-4F93-B335-51296BE1628A}" destId="{D1E64CF0-2F25-432D-B82E-B4A93726AA9A}" srcOrd="0" destOrd="1" presId="urn:microsoft.com/office/officeart/2005/8/layout/hList6"/>
    <dgm:cxn modelId="{4E107A2A-E7A1-4099-9E12-48F42012B15D}" srcId="{4424BDA6-18D5-44B6-B1A1-D36AAFE805AC}" destId="{2FDEA7E8-ADF7-47DF-B907-2B433558896F}" srcOrd="2" destOrd="0" parTransId="{D69C61BB-FB66-4628-A53E-E730C673A2CE}" sibTransId="{5DFF2A46-DB9B-4F3C-81E9-4EE1B109C00E}"/>
    <dgm:cxn modelId="{C784E140-10CA-43C3-A0B7-44E07C4226AA}" srcId="{2FDEA7E8-ADF7-47DF-B907-2B433558896F}" destId="{09A29C77-D65B-46C4-87FE-C560535ADB26}" srcOrd="4" destOrd="0" parTransId="{C20D4212-2F55-4C72-88C5-2E8C3C567A46}" sibTransId="{D76F306E-AB28-415A-8729-BA13ADC24E6B}"/>
    <dgm:cxn modelId="{CA4344A6-A68E-4783-A40B-D6614D6C242C}" srcId="{2FDEA7E8-ADF7-47DF-B907-2B433558896F}" destId="{ADEB287C-4A07-48D2-8935-DF76373C15D1}" srcOrd="3" destOrd="0" parTransId="{DD38B94B-9BFB-4B54-AD32-B0094A764093}" sibTransId="{09B768FF-BF6E-4ABD-93DD-DAF7E07EB0DC}"/>
    <dgm:cxn modelId="{5413C9C4-69DE-4E11-8CE2-974765866279}" srcId="{4424BDA6-18D5-44B6-B1A1-D36AAFE805AC}" destId="{CA03A6AE-DD26-4506-B97A-C20D43C04F9C}" srcOrd="1" destOrd="0" parTransId="{C036241C-EC35-404F-8910-B21591E5E04B}" sibTransId="{CBD34A84-A8DA-4931-9C95-73964628ADFB}"/>
    <dgm:cxn modelId="{0CB9FFB7-98D6-4A5C-BB3E-F0657C210BC6}" type="presOf" srcId="{ADEB287C-4A07-48D2-8935-DF76373C15D1}" destId="{147AB767-4142-4CA5-9C33-6D690E817332}" srcOrd="0" destOrd="4" presId="urn:microsoft.com/office/officeart/2005/8/layout/hList6"/>
    <dgm:cxn modelId="{24586BAC-7027-465B-8F2F-505706621013}" srcId="{4424BDA6-18D5-44B6-B1A1-D36AAFE805AC}" destId="{736761D2-CD6A-4C04-91A4-39853CE9D3DB}" srcOrd="0" destOrd="0" parTransId="{B0EAD888-1108-47FC-A57D-2AC245F59E2B}" sibTransId="{9EFAF6C9-94D9-4B06-BA58-0E6AC2E19A2A}"/>
    <dgm:cxn modelId="{A548DD26-EF4E-4F31-8057-2E03E20A190C}" srcId="{2FDEA7E8-ADF7-47DF-B907-2B433558896F}" destId="{F10F5DC9-226C-40BC-AED0-660BED72C11C}" srcOrd="2" destOrd="0" parTransId="{A48AEE53-91C3-4E2B-9049-3BA1A50B3007}" sibTransId="{C6BCD3DF-759A-4C01-A4D7-D03729CF822D}"/>
    <dgm:cxn modelId="{3EB54CA7-D503-410A-B5BA-DB8A7F86CB71}" type="presOf" srcId="{736761D2-CD6A-4C04-91A4-39853CE9D3DB}" destId="{43735E9D-7C90-480C-873B-8413841E148F}" srcOrd="0" destOrd="0" presId="urn:microsoft.com/office/officeart/2005/8/layout/hList6"/>
    <dgm:cxn modelId="{C1DC5153-EB2C-4A73-9059-EE63F7169BA3}" srcId="{CA03A6AE-DD26-4506-B97A-C20D43C04F9C}" destId="{E2865823-3E0C-45D3-8693-5987BA477CE1}" srcOrd="2" destOrd="0" parTransId="{36BCEC3F-5747-48E1-B9B8-CCC6935F7DBB}" sibTransId="{4D048383-C894-4DE7-A366-2B57060E7CEF}"/>
    <dgm:cxn modelId="{20069604-9035-4D73-85D0-8F56D4E379D4}" srcId="{CA03A6AE-DD26-4506-B97A-C20D43C04F9C}" destId="{EF2BB0B1-7575-4EE5-A36C-C16A95C950DB}" srcOrd="1" destOrd="0" parTransId="{1AF79742-D7FA-4415-8FAA-2C680AD15291}" sibTransId="{F1710EB4-5FA3-4C3E-9F39-E33B78DA6C48}"/>
    <dgm:cxn modelId="{8E20A21F-0E92-4CD1-8EDC-34E01C44F683}" type="presOf" srcId="{09A29C77-D65B-46C4-87FE-C560535ADB26}" destId="{147AB767-4142-4CA5-9C33-6D690E817332}" srcOrd="0" destOrd="5" presId="urn:microsoft.com/office/officeart/2005/8/layout/hList6"/>
    <dgm:cxn modelId="{754B0728-2706-4DB0-92C5-6E19641EB966}" type="presOf" srcId="{7E4BC3AF-DCF9-45B4-B094-30ABD6CF34A7}" destId="{147AB767-4142-4CA5-9C33-6D690E817332}" srcOrd="0" destOrd="2" presId="urn:microsoft.com/office/officeart/2005/8/layout/hList6"/>
    <dgm:cxn modelId="{1842D228-0D71-4B26-B977-3DA0D1A0B9A3}" type="presOf" srcId="{2FDEA7E8-ADF7-47DF-B907-2B433558896F}" destId="{147AB767-4142-4CA5-9C33-6D690E817332}" srcOrd="0" destOrd="0" presId="urn:microsoft.com/office/officeart/2005/8/layout/hList6"/>
    <dgm:cxn modelId="{84C7890C-387B-47E3-861D-272DCA53F895}" type="presOf" srcId="{FEB61A2F-9A4B-4859-8C2D-07E59CDA533C}" destId="{D1E64CF0-2F25-432D-B82E-B4A93726AA9A}" srcOrd="0" destOrd="4" presId="urn:microsoft.com/office/officeart/2005/8/layout/hList6"/>
    <dgm:cxn modelId="{FDCA4DF6-0050-451B-8DF5-4F391DBAC87D}" srcId="{2FDEA7E8-ADF7-47DF-B907-2B433558896F}" destId="{517E6D89-416B-483B-9136-9ACFFE2B2E46}" srcOrd="0" destOrd="0" parTransId="{39CF357F-EA38-44D4-9923-0CFF8FF4E7C5}" sibTransId="{DB7B0048-8C4F-418F-80AE-773B23BCA7AB}"/>
    <dgm:cxn modelId="{FF4496AB-2305-4987-B0E3-D81E54A59E1B}" type="presOf" srcId="{C1A827F6-1CA8-4C89-A92A-34141EAC5761}" destId="{43735E9D-7C90-480C-873B-8413841E148F}" srcOrd="0" destOrd="2" presId="urn:microsoft.com/office/officeart/2005/8/layout/hList6"/>
    <dgm:cxn modelId="{AFA5D9DF-DFF8-4A35-937F-C4491E5DD12C}" srcId="{736761D2-CD6A-4C04-91A4-39853CE9D3DB}" destId="{3A25F73B-0F99-4871-8577-0FAE276A808D}" srcOrd="0" destOrd="0" parTransId="{E2C0A102-7E32-4E20-A529-D84B53B8C33F}" sibTransId="{95895892-ABCA-4F6A-9B1A-D55BE207EF13}"/>
    <dgm:cxn modelId="{E636F253-D26C-4186-82ED-901E4B8E2DD8}" type="presOf" srcId="{4424BDA6-18D5-44B6-B1A1-D36AAFE805AC}" destId="{7B8FFC36-A0E2-4403-9676-7497EA4EF6EA}" srcOrd="0" destOrd="0" presId="urn:microsoft.com/office/officeart/2005/8/layout/hList6"/>
    <dgm:cxn modelId="{26EDDD09-358B-4D99-9118-B81D994C18D4}" type="presOf" srcId="{DF8B941C-AAF5-4C99-95BA-FA82D87703A3}" destId="{43735E9D-7C90-480C-873B-8413841E148F}" srcOrd="0" destOrd="3" presId="urn:microsoft.com/office/officeart/2005/8/layout/hList6"/>
    <dgm:cxn modelId="{1BC5F933-4DAB-4780-A3CB-72B331CA8A60}" type="presOf" srcId="{3A25F73B-0F99-4871-8577-0FAE276A808D}" destId="{43735E9D-7C90-480C-873B-8413841E148F}" srcOrd="0" destOrd="1" presId="urn:microsoft.com/office/officeart/2005/8/layout/hList6"/>
    <dgm:cxn modelId="{E6494735-7473-4498-8E11-EF353076CD38}" type="presOf" srcId="{E2865823-3E0C-45D3-8693-5987BA477CE1}" destId="{D1E64CF0-2F25-432D-B82E-B4A93726AA9A}" srcOrd="0" destOrd="3" presId="urn:microsoft.com/office/officeart/2005/8/layout/hList6"/>
    <dgm:cxn modelId="{55C63DDE-DE00-493A-B9B0-E733419FB2EA}" srcId="{2FDEA7E8-ADF7-47DF-B907-2B433558896F}" destId="{7E4BC3AF-DCF9-45B4-B094-30ABD6CF34A7}" srcOrd="1" destOrd="0" parTransId="{1FC888AF-BC18-42F0-BD96-8C00AD6854D5}" sibTransId="{81A895BE-B7D7-4C06-965A-8743BA58794F}"/>
    <dgm:cxn modelId="{07A2B26B-873C-4B65-A6DB-BD4C5F65C0D2}" srcId="{736761D2-CD6A-4C04-91A4-39853CE9D3DB}" destId="{C1A827F6-1CA8-4C89-A92A-34141EAC5761}" srcOrd="1" destOrd="0" parTransId="{1E484497-9CEC-4BAA-A8B3-4A753D6084BE}" sibTransId="{8DBC5868-F017-402F-AFD9-4A6ABA657B4C}"/>
    <dgm:cxn modelId="{D0F2EB5A-9919-445A-89E3-419A803ADD14}" srcId="{CA03A6AE-DD26-4506-B97A-C20D43C04F9C}" destId="{257DECB2-01AB-4F93-B335-51296BE1628A}" srcOrd="0" destOrd="0" parTransId="{CA4745ED-FB22-4F73-807A-021EC588D78D}" sibTransId="{51970587-5259-4109-AC5E-9CAAEAF1D77D}"/>
    <dgm:cxn modelId="{00FE7EE6-946A-4481-8950-96A90370750A}" type="presParOf" srcId="{7B8FFC36-A0E2-4403-9676-7497EA4EF6EA}" destId="{43735E9D-7C90-480C-873B-8413841E148F}" srcOrd="0" destOrd="0" presId="urn:microsoft.com/office/officeart/2005/8/layout/hList6"/>
    <dgm:cxn modelId="{5418E1B6-933F-4277-A800-AE854FBF602D}" type="presParOf" srcId="{7B8FFC36-A0E2-4403-9676-7497EA4EF6EA}" destId="{2A6B9837-7C4F-4D2A-A7FA-F89C65B6FC2A}" srcOrd="1" destOrd="0" presId="urn:microsoft.com/office/officeart/2005/8/layout/hList6"/>
    <dgm:cxn modelId="{599DAE95-A40F-47F0-A631-49B6C8505415}" type="presParOf" srcId="{7B8FFC36-A0E2-4403-9676-7497EA4EF6EA}" destId="{D1E64CF0-2F25-432D-B82E-B4A93726AA9A}" srcOrd="2" destOrd="0" presId="urn:microsoft.com/office/officeart/2005/8/layout/hList6"/>
    <dgm:cxn modelId="{830F8B6C-EFB1-4C6D-AF10-B34FA9503D1D}" type="presParOf" srcId="{7B8FFC36-A0E2-4403-9676-7497EA4EF6EA}" destId="{A5E0B1E9-6018-451D-A76C-33AE436FD634}" srcOrd="3" destOrd="0" presId="urn:microsoft.com/office/officeart/2005/8/layout/hList6"/>
    <dgm:cxn modelId="{74C4EF20-7C57-42AB-A2E5-5E1433D86D17}" type="presParOf" srcId="{7B8FFC36-A0E2-4403-9676-7497EA4EF6EA}" destId="{147AB767-4142-4CA5-9C33-6D690E817332}"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0.13981</cdr:x>
      <cdr:y>0.82128</cdr:y>
    </cdr:from>
    <cdr:to>
      <cdr:x>0.87315</cdr:x>
      <cdr:y>0.89679</cdr:y>
    </cdr:to>
    <cdr:sp macro="" textlink="">
      <cdr:nvSpPr>
        <cdr:cNvPr id="2" name="TextBox 1"/>
        <cdr:cNvSpPr txBox="1"/>
      </cdr:nvSpPr>
      <cdr:spPr>
        <a:xfrm xmlns:a="http://schemas.openxmlformats.org/drawingml/2006/main">
          <a:off x="546789" y="4014618"/>
          <a:ext cx="2868094" cy="369110"/>
        </a:xfrm>
        <a:prstGeom xmlns:a="http://schemas.openxmlformats.org/drawingml/2006/main" prst="rect">
          <a:avLst/>
        </a:prstGeom>
      </cdr:spPr>
      <cdr:txBody>
        <a:bodyPr xmlns:a="http://schemas.openxmlformats.org/drawingml/2006/main" vertOverflow="clip" vert="horz" wrap="none" lIns="0" tIns="0" rIns="0" bIns="0" rtlCol="0" anchor="t" anchorCtr="0">
          <a:noAutofit/>
        </a:bodyPr>
        <a:lstStyle xmlns:a="http://schemas.openxmlformats.org/drawingml/2006/main"/>
        <a:p xmlns:a="http://schemas.openxmlformats.org/drawingml/2006/main">
          <a:pPr marL="0" marR="0" indent="0" algn="l" defTabSz="914400" rtl="0" eaLnBrk="1" fontAlgn="auto" latinLnBrk="0" hangingPunct="1">
            <a:lnSpc>
              <a:spcPct val="100000"/>
            </a:lnSpc>
            <a:spcBef>
              <a:spcPct val="0"/>
            </a:spcBef>
            <a:spcAft>
              <a:spcPts val="0"/>
            </a:spcAft>
            <a:buClrTx/>
            <a:buSzTx/>
            <a:buFontTx/>
            <a:buNone/>
            <a:tabLst/>
          </a:pPr>
          <a:r>
            <a:rPr kumimoji="0" lang="en-GB" sz="900" b="0" i="1" u="none" strike="noStrike" kern="1200" cap="none" spc="0" normalizeH="0" noProof="0" dirty="0" smtClean="0">
              <a:ln>
                <a:noFill/>
              </a:ln>
              <a:solidFill>
                <a:schemeClr val="tx1"/>
              </a:solidFill>
              <a:effectLst/>
              <a:uLnTx/>
              <a:uFillTx/>
              <a:latin typeface="Arial" pitchFamily="34" charset="0"/>
              <a:ea typeface="+mj-ea"/>
              <a:cs typeface="+mj-cs"/>
            </a:rPr>
            <a:t>Note: Inner circle 2009-14, outer circle 2014-19</a:t>
          </a:r>
        </a:p>
      </cdr:txBody>
    </cdr:sp>
  </cdr:relSizeAnchor>
</c:userShapes>
</file>

<file path=ppt/drawings/drawing2.xml><?xml version="1.0" encoding="utf-8"?>
<c:userShapes xmlns:c="http://schemas.openxmlformats.org/drawingml/2006/chart">
  <cdr:relSizeAnchor xmlns:cdr="http://schemas.openxmlformats.org/drawingml/2006/chartDrawing">
    <cdr:from>
      <cdr:x>0.50382</cdr:x>
      <cdr:y>0.31088</cdr:y>
    </cdr:from>
    <cdr:to>
      <cdr:x>0.80084</cdr:x>
      <cdr:y>0.48553</cdr:y>
    </cdr:to>
    <cdr:sp macro="" textlink="">
      <cdr:nvSpPr>
        <cdr:cNvPr id="2" name="TextBox 1"/>
        <cdr:cNvSpPr txBox="1"/>
      </cdr:nvSpPr>
      <cdr:spPr>
        <a:xfrm xmlns:a="http://schemas.openxmlformats.org/drawingml/2006/main">
          <a:off x="1608983" y="555493"/>
          <a:ext cx="948556" cy="312072"/>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nchor="t" anchorCtr="0">
          <a:noAutofit/>
        </a:bodyPr>
        <a:lstStyle xmlns:a="http://schemas.openxmlformats.org/drawingml/2006/main"/>
        <a:p xmlns:a="http://schemas.openxmlformats.org/drawingml/2006/main">
          <a:pPr marL="91440" indent="-109728" algn="ctr" rtl="0">
            <a:lnSpc>
              <a:spcPts val="1600"/>
            </a:lnSpc>
            <a:spcBef>
              <a:spcPts val="150"/>
            </a:spcBef>
            <a:spcAft>
              <a:spcPts val="150"/>
            </a:spcAft>
            <a:buClr>
              <a:srgbClr val="77787B"/>
            </a:buClr>
            <a:buSzPct val="100000"/>
          </a:pPr>
          <a:r>
            <a:rPr lang="en-US" sz="1400" b="0" dirty="0" smtClean="0">
              <a:solidFill>
                <a:schemeClr val="bg1"/>
              </a:solidFill>
              <a:latin typeface="Georgia" pitchFamily="18" charset="0"/>
            </a:rPr>
            <a:t>China
37%</a:t>
          </a:r>
        </a:p>
        <a:p xmlns:a="http://schemas.openxmlformats.org/drawingml/2006/main">
          <a:pPr marL="91440" indent="-109728" fontAlgn="auto">
            <a:lnSpc>
              <a:spcPts val="1600"/>
            </a:lnSpc>
            <a:spcBef>
              <a:spcPts val="150"/>
            </a:spcBef>
            <a:spcAft>
              <a:spcPts val="150"/>
            </a:spcAft>
            <a:buClr>
              <a:srgbClr val="77787B"/>
            </a:buClr>
            <a:buSzPct val="100000"/>
          </a:pPr>
          <a:endParaRPr lang="en-GB" sz="1400" b="0" dirty="0" err="1" smtClean="0">
            <a:solidFill>
              <a:schemeClr val="bg1"/>
            </a:solidFill>
            <a:latin typeface="Georgia" pitchFamily="18"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4010" y="0"/>
            <a:ext cx="2887186" cy="496332"/>
          </a:xfrm>
          <a:prstGeom prst="rect">
            <a:avLst/>
          </a:prstGeom>
        </p:spPr>
        <p:txBody>
          <a:bodyPr vert="horz" lIns="91440" tIns="45720" rIns="91440" bIns="45720" rtlCol="0"/>
          <a:lstStyle>
            <a:lvl1pPr algn="r">
              <a:defRPr sz="1200"/>
            </a:lvl1pPr>
          </a:lstStyle>
          <a:p>
            <a:fld id="{87CC9F57-8FB9-432D-8177-A8E1F7C10CFD}" type="datetimeFigureOut">
              <a:rPr lang="en-US" smtClean="0"/>
              <a:pPr/>
              <a:t>6/16/2015</a:t>
            </a:fld>
            <a:endParaRPr lang="en-US"/>
          </a:p>
        </p:txBody>
      </p:sp>
      <p:sp>
        <p:nvSpPr>
          <p:cNvPr id="4" name="Slide Image Placeholder 3"/>
          <p:cNvSpPr>
            <a:spLocks noGrp="1" noRot="1" noChangeAspect="1"/>
          </p:cNvSpPr>
          <p:nvPr>
            <p:ph type="sldImg" idx="2"/>
          </p:nvPr>
        </p:nvSpPr>
        <p:spPr>
          <a:xfrm>
            <a:off x="850900"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274" y="4715153"/>
            <a:ext cx="533019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887186"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4010" y="9428583"/>
            <a:ext cx="2887186" cy="496332"/>
          </a:xfrm>
          <a:prstGeom prst="rect">
            <a:avLst/>
          </a:prstGeom>
        </p:spPr>
        <p:txBody>
          <a:bodyPr vert="horz" lIns="91440" tIns="45720" rIns="91440" bIns="45720" rtlCol="0" anchor="b"/>
          <a:lstStyle>
            <a:lvl1pPr algn="r">
              <a:defRPr sz="1200"/>
            </a:lvl1pPr>
          </a:lstStyle>
          <a:p>
            <a:fld id="{02F45C00-4177-4407-AE72-E15C20448735}" type="slidenum">
              <a:rPr lang="en-US" smtClean="0"/>
              <a:pPr/>
              <a:t>‹#›</a:t>
            </a:fld>
            <a:endParaRPr lang="en-US"/>
          </a:p>
        </p:txBody>
      </p:sp>
    </p:spTree>
    <p:extLst>
      <p:ext uri="{BB962C8B-B14F-4D97-AF65-F5344CB8AC3E}">
        <p14:creationId xmlns:p14="http://schemas.microsoft.com/office/powerpoint/2010/main" val="327828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bzclk.baidu.com/adrc.php?t=0fKL00c00fAWBwD0_4K70rqTAsjS-MGN000000nFjBT00000rBjrTo.THd-IZNbuiKCULN1ufK85yF9pywd0ZnqrjP-PWfzP1Tsnj0sn1KBmsKd5RwArD7jwWTknWIDn1DLPjDvfHTknHwjwHRYPRRkfWbs0ADqI1YhUyPGujYkPH0LP1bzn1T1FMKzUvwGujYkPBuEThbqniu1IyFEThbqFMKzpHYz0ARqpZwYTjCEQLILIz4-IZNbui4WUBqGUhw-Xa4bUsKWThnqnHfLnWD"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auto.ifeng.com/news/marketing/"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Good morning</a:t>
            </a:r>
            <a:r>
              <a:rPr lang="en-US" baseline="0" dirty="0" smtClean="0"/>
              <a:t> </a:t>
            </a:r>
            <a:r>
              <a:rPr lang="en-US" dirty="0" smtClean="0"/>
              <a:t>everyone. </a:t>
            </a:r>
          </a:p>
          <a:p>
            <a:endParaRPr lang="en-US" dirty="0" smtClean="0"/>
          </a:p>
          <a:p>
            <a:r>
              <a:rPr lang="en-US" dirty="0" smtClean="0"/>
              <a:t>I am </a:t>
            </a:r>
            <a:r>
              <a:rPr lang="en-US" dirty="0" err="1" smtClean="0"/>
              <a:t>honoured</a:t>
            </a:r>
            <a:r>
              <a:rPr lang="en-US" dirty="0" smtClean="0"/>
              <a:t> to be speaking today and would like to say thanks for inviting me to cover the topic of</a:t>
            </a:r>
            <a:r>
              <a:rPr lang="en-US" baseline="0" dirty="0" smtClean="0"/>
              <a:t> unlocking China’s </a:t>
            </a:r>
            <a:r>
              <a:rPr lang="en-US" baseline="0" dirty="0" err="1" smtClean="0"/>
              <a:t>colour</a:t>
            </a:r>
            <a:r>
              <a:rPr lang="en-US" baseline="0" dirty="0" smtClean="0"/>
              <a:t> cosmetics market potential 2014 and beyond.</a:t>
            </a:r>
            <a:endParaRPr lang="en-GB" dirty="0"/>
          </a:p>
        </p:txBody>
      </p:sp>
      <p:sp>
        <p:nvSpPr>
          <p:cNvPr id="4" name="灯片编号占位符 3"/>
          <p:cNvSpPr>
            <a:spLocks noGrp="1"/>
          </p:cNvSpPr>
          <p:nvPr>
            <p:ph type="sldNum" sz="quarter" idx="10"/>
          </p:nvPr>
        </p:nvSpPr>
        <p:spPr/>
        <p:txBody>
          <a:bodyPr/>
          <a:lstStyle/>
          <a:p>
            <a:fld id="{02F45C00-4177-4407-AE72-E15C20448735}" type="slidenum">
              <a:rPr lang="en-US" smtClean="0"/>
              <a:pPr/>
              <a:t>1</a:t>
            </a:fld>
            <a:endParaRPr lang="en-US"/>
          </a:p>
        </p:txBody>
      </p:sp>
    </p:spTree>
    <p:extLst>
      <p:ext uri="{BB962C8B-B14F-4D97-AF65-F5344CB8AC3E}">
        <p14:creationId xmlns:p14="http://schemas.microsoft.com/office/powerpoint/2010/main" val="497223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hangingPunct="1">
              <a:spcBef>
                <a:spcPct val="0"/>
              </a:spcBef>
            </a:pPr>
            <a:r>
              <a:rPr lang="en-GB" altLang="zh-CN" dirty="0" smtClean="0"/>
              <a:t>Here comes today’s content, first, let’s start with overview</a:t>
            </a:r>
            <a:r>
              <a:rPr lang="en-GB" altLang="zh-CN" baseline="0" dirty="0" smtClean="0"/>
              <a:t> for colour cosmetics in China</a:t>
            </a:r>
            <a:endParaRPr lang="en-GB" dirty="0"/>
          </a:p>
        </p:txBody>
      </p:sp>
      <p:sp>
        <p:nvSpPr>
          <p:cNvPr id="4" name="Slide Number Placeholder 3"/>
          <p:cNvSpPr>
            <a:spLocks noGrp="1"/>
          </p:cNvSpPr>
          <p:nvPr>
            <p:ph type="sldNum" sz="quarter" idx="10"/>
          </p:nvPr>
        </p:nvSpPr>
        <p:spPr/>
        <p:txBody>
          <a:bodyPr/>
          <a:lstStyle/>
          <a:p>
            <a:fld id="{02F45C00-4177-4407-AE72-E15C20448735}" type="slidenum">
              <a:rPr lang="en-US" smtClean="0"/>
              <a:pPr/>
              <a:t>2</a:t>
            </a:fld>
            <a:endParaRPr lang="en-US"/>
          </a:p>
        </p:txBody>
      </p:sp>
    </p:spTree>
    <p:extLst>
      <p:ext uri="{BB962C8B-B14F-4D97-AF65-F5344CB8AC3E}">
        <p14:creationId xmlns:p14="http://schemas.microsoft.com/office/powerpoint/2010/main" val="4099837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200" kern="1200" baseline="0" dirty="0" smtClean="0">
                <a:solidFill>
                  <a:schemeClr val="tx1"/>
                </a:solidFill>
                <a:effectLst/>
                <a:latin typeface="+mn-lt"/>
                <a:ea typeface="+mn-ea"/>
                <a:cs typeface="+mn-cs"/>
              </a:rPr>
              <a:t>整体全球美容行业的增长情况。</a:t>
            </a:r>
            <a:r>
              <a:rPr lang="en-GB" altLang="zh-CN" sz="1200" kern="1200" baseline="0" dirty="0" smtClean="0">
                <a:solidFill>
                  <a:schemeClr val="tx1"/>
                </a:solidFill>
                <a:effectLst/>
                <a:latin typeface="+mn-lt"/>
                <a:ea typeface="+mn-ea"/>
                <a:cs typeface="+mn-cs"/>
              </a:rPr>
              <a:t>2014</a:t>
            </a:r>
            <a:r>
              <a:rPr lang="zh-CN" altLang="en-US" sz="1200" kern="1200" baseline="0" dirty="0" smtClean="0">
                <a:solidFill>
                  <a:schemeClr val="tx1"/>
                </a:solidFill>
                <a:effectLst/>
                <a:latin typeface="+mn-lt"/>
                <a:ea typeface="+mn-ea"/>
                <a:cs typeface="+mn-cs"/>
              </a:rPr>
              <a:t>年，整体全球美容行业有</a:t>
            </a:r>
            <a:r>
              <a:rPr lang="en-GB" altLang="zh-CN" sz="1200" kern="1200" baseline="0" dirty="0" smtClean="0">
                <a:solidFill>
                  <a:schemeClr val="tx1"/>
                </a:solidFill>
                <a:effectLst/>
                <a:latin typeface="+mn-lt"/>
                <a:ea typeface="+mn-ea"/>
                <a:cs typeface="+mn-cs"/>
              </a:rPr>
              <a:t>US$465 billion</a:t>
            </a:r>
            <a:r>
              <a:rPr lang="zh-CN" altLang="en-US" sz="1200" kern="1200" baseline="0" dirty="0" smtClean="0">
                <a:solidFill>
                  <a:schemeClr val="tx1"/>
                </a:solidFill>
                <a:effectLst/>
                <a:latin typeface="+mn-lt"/>
                <a:ea typeface="+mn-ea"/>
                <a:cs typeface="+mn-cs"/>
              </a:rPr>
              <a:t>的市场规模，增长了</a:t>
            </a:r>
            <a:r>
              <a:rPr lang="en-GB" altLang="zh-CN" sz="1200" kern="1200" baseline="0" dirty="0" smtClean="0">
                <a:solidFill>
                  <a:schemeClr val="tx1"/>
                </a:solidFill>
                <a:effectLst/>
                <a:latin typeface="+mn-lt"/>
                <a:ea typeface="+mn-ea"/>
                <a:cs typeface="+mn-cs"/>
              </a:rPr>
              <a:t> US$23 </a:t>
            </a:r>
            <a:r>
              <a:rPr lang="en-GB" altLang="zh-CN" sz="1200" kern="1200" baseline="0" dirty="0" err="1" smtClean="0">
                <a:solidFill>
                  <a:schemeClr val="tx1"/>
                </a:solidFill>
                <a:effectLst/>
                <a:latin typeface="+mn-lt"/>
                <a:ea typeface="+mn-ea"/>
                <a:cs typeface="+mn-cs"/>
              </a:rPr>
              <a:t>bn</a:t>
            </a:r>
            <a:r>
              <a:rPr lang="zh-CN" altLang="en-US" sz="1200" kern="1200" baseline="0" dirty="0" smtClean="0">
                <a:solidFill>
                  <a:schemeClr val="tx1"/>
                </a:solidFill>
                <a:effectLst/>
                <a:latin typeface="+mn-lt"/>
                <a:ea typeface="+mn-ea"/>
                <a:cs typeface="+mn-cs"/>
              </a:rPr>
              <a:t>。</a:t>
            </a:r>
            <a:r>
              <a:rPr lang="en-US" altLang="zh-CN" sz="1200" kern="1200" baseline="0" dirty="0" smtClean="0">
                <a:solidFill>
                  <a:schemeClr val="tx1"/>
                </a:solidFill>
                <a:effectLst/>
                <a:latin typeface="+mn-lt"/>
                <a:ea typeface="+mn-ea"/>
                <a:cs typeface="+mn-cs"/>
              </a:rPr>
              <a:t>2014</a:t>
            </a:r>
            <a:r>
              <a:rPr lang="zh-CN" altLang="en-US" sz="1200" kern="1200" baseline="0" dirty="0" smtClean="0">
                <a:solidFill>
                  <a:schemeClr val="tx1"/>
                </a:solidFill>
                <a:effectLst/>
                <a:latin typeface="+mn-lt"/>
                <a:ea typeface="+mn-ea"/>
                <a:cs typeface="+mn-cs"/>
              </a:rPr>
              <a:t>年，大众美容有</a:t>
            </a:r>
            <a:r>
              <a:rPr lang="en-GB" altLang="zh-CN" sz="1200" kern="1200" baseline="0" dirty="0" smtClean="0">
                <a:solidFill>
                  <a:schemeClr val="tx1"/>
                </a:solidFill>
                <a:effectLst/>
                <a:latin typeface="+mn-lt"/>
                <a:ea typeface="+mn-ea"/>
                <a:cs typeface="+mn-cs"/>
              </a:rPr>
              <a:t>5.7% </a:t>
            </a:r>
            <a:r>
              <a:rPr lang="zh-CN" altLang="en-US" sz="1200" kern="1200" baseline="0" dirty="0" smtClean="0">
                <a:solidFill>
                  <a:schemeClr val="tx1"/>
                </a:solidFill>
                <a:effectLst/>
                <a:latin typeface="+mn-lt"/>
                <a:ea typeface="+mn-ea"/>
                <a:cs typeface="+mn-cs"/>
              </a:rPr>
              <a:t>的增长</a:t>
            </a:r>
            <a:r>
              <a:rPr lang="en-GB" altLang="zh-CN" sz="1200" kern="1200" baseline="0" dirty="0" smtClean="0">
                <a:solidFill>
                  <a:schemeClr val="tx1"/>
                </a:solidFill>
                <a:effectLst/>
                <a:latin typeface="+mn-lt"/>
                <a:ea typeface="+mn-ea"/>
                <a:cs typeface="+mn-cs"/>
              </a:rPr>
              <a:t>, </a:t>
            </a:r>
            <a:r>
              <a:rPr lang="zh-CN" altLang="en-US" sz="1200" kern="1200" baseline="0" dirty="0" smtClean="0">
                <a:solidFill>
                  <a:schemeClr val="tx1"/>
                </a:solidFill>
                <a:effectLst/>
                <a:latin typeface="+mn-lt"/>
                <a:ea typeface="+mn-ea"/>
                <a:cs typeface="+mn-cs"/>
              </a:rPr>
              <a:t>高端美容则有</a:t>
            </a:r>
            <a:r>
              <a:rPr lang="en-GB" altLang="zh-CN" sz="1200" kern="1200" baseline="0" dirty="0" smtClean="0">
                <a:solidFill>
                  <a:schemeClr val="tx1"/>
                </a:solidFill>
                <a:effectLst/>
                <a:latin typeface="+mn-lt"/>
                <a:ea typeface="+mn-ea"/>
                <a:cs typeface="+mn-cs"/>
              </a:rPr>
              <a:t>4.5% </a:t>
            </a:r>
            <a:r>
              <a:rPr lang="zh-CN" altLang="en-US" sz="1200" kern="1200" baseline="0" dirty="0" smtClean="0">
                <a:solidFill>
                  <a:schemeClr val="tx1"/>
                </a:solidFill>
                <a:effectLst/>
                <a:latin typeface="+mn-lt"/>
                <a:ea typeface="+mn-ea"/>
                <a:cs typeface="+mn-cs"/>
              </a:rPr>
              <a:t>的增长。</a:t>
            </a:r>
            <a:endParaRPr lang="en-US" altLang="zh-CN" sz="1200" kern="1200" baseline="0" dirty="0" smtClean="0">
              <a:solidFill>
                <a:schemeClr val="tx1"/>
              </a:solidFill>
              <a:effectLst/>
              <a:latin typeface="+mn-lt"/>
              <a:ea typeface="+mn-ea"/>
              <a:cs typeface="+mn-cs"/>
            </a:endParaRPr>
          </a:p>
          <a:p>
            <a:r>
              <a:rPr lang="zh-CN" altLang="en-US" sz="1200" kern="1200" baseline="0" dirty="0" smtClean="0">
                <a:solidFill>
                  <a:schemeClr val="tx1"/>
                </a:solidFill>
                <a:effectLst/>
                <a:latin typeface="+mn-lt"/>
                <a:ea typeface="+mn-ea"/>
                <a:cs typeface="+mn-cs"/>
              </a:rPr>
              <a:t>右图则展现了过去</a:t>
            </a:r>
            <a:r>
              <a:rPr lang="en-US" altLang="zh-CN" sz="1200" kern="1200" baseline="0" dirty="0" smtClean="0">
                <a:solidFill>
                  <a:schemeClr val="tx1"/>
                </a:solidFill>
                <a:effectLst/>
                <a:latin typeface="+mn-lt"/>
                <a:ea typeface="+mn-ea"/>
                <a:cs typeface="+mn-cs"/>
              </a:rPr>
              <a:t>2009-2014</a:t>
            </a:r>
            <a:r>
              <a:rPr lang="zh-CN" altLang="en-US" sz="1200" kern="1200" baseline="0" dirty="0" smtClean="0">
                <a:solidFill>
                  <a:schemeClr val="tx1"/>
                </a:solidFill>
                <a:effectLst/>
                <a:latin typeface="+mn-lt"/>
                <a:ea typeface="+mn-ea"/>
                <a:cs typeface="+mn-cs"/>
              </a:rPr>
              <a:t>、未来</a:t>
            </a:r>
            <a:r>
              <a:rPr lang="en-US" altLang="zh-CN" sz="1200" kern="1200" baseline="0" dirty="0" smtClean="0">
                <a:solidFill>
                  <a:schemeClr val="tx1"/>
                </a:solidFill>
                <a:effectLst/>
                <a:latin typeface="+mn-lt"/>
                <a:ea typeface="+mn-ea"/>
                <a:cs typeface="+mn-cs"/>
              </a:rPr>
              <a:t>2014-2019</a:t>
            </a:r>
            <a:r>
              <a:rPr lang="zh-CN" altLang="en-US" sz="1200" kern="1200" baseline="0" dirty="0" smtClean="0">
                <a:solidFill>
                  <a:schemeClr val="tx1"/>
                </a:solidFill>
                <a:effectLst/>
                <a:latin typeface="+mn-lt"/>
                <a:ea typeface="+mn-ea"/>
                <a:cs typeface="+mn-cs"/>
              </a:rPr>
              <a:t>，高端及大众美容行业的比例变化。</a:t>
            </a:r>
            <a:r>
              <a:rPr lang="en-US" altLang="zh-CN" sz="1200" kern="1200" baseline="0" dirty="0" smtClean="0">
                <a:solidFill>
                  <a:schemeClr val="tx1"/>
                </a:solidFill>
                <a:effectLst/>
                <a:latin typeface="+mn-lt"/>
                <a:ea typeface="+mn-ea"/>
                <a:cs typeface="+mn-cs"/>
              </a:rPr>
              <a:t>2009-2014</a:t>
            </a:r>
            <a:r>
              <a:rPr lang="zh-CN" altLang="en-US" sz="1200" kern="1200" baseline="0" dirty="0" smtClean="0">
                <a:solidFill>
                  <a:schemeClr val="tx1"/>
                </a:solidFill>
                <a:effectLst/>
                <a:latin typeface="+mn-lt"/>
                <a:ea typeface="+mn-ea"/>
                <a:cs typeface="+mn-cs"/>
              </a:rPr>
              <a:t>年，高端美容占所有行业销售额的</a:t>
            </a:r>
            <a:r>
              <a:rPr lang="en-US" altLang="zh-CN" sz="1200" kern="1200" baseline="0" dirty="0" smtClean="0">
                <a:solidFill>
                  <a:schemeClr val="tx1"/>
                </a:solidFill>
                <a:effectLst/>
                <a:latin typeface="+mn-lt"/>
                <a:ea typeface="+mn-ea"/>
                <a:cs typeface="+mn-cs"/>
              </a:rPr>
              <a:t>18%</a:t>
            </a:r>
            <a:r>
              <a:rPr lang="zh-CN" altLang="en-US" sz="1200" kern="1200" baseline="0" dirty="0" smtClean="0">
                <a:solidFill>
                  <a:schemeClr val="tx1"/>
                </a:solidFill>
                <a:effectLst/>
                <a:latin typeface="+mn-lt"/>
                <a:ea typeface="+mn-ea"/>
                <a:cs typeface="+mn-cs"/>
              </a:rPr>
              <a:t>，然而到了</a:t>
            </a:r>
            <a:r>
              <a:rPr lang="en-US" altLang="zh-CN" sz="1200" kern="1200" baseline="0" dirty="0" smtClean="0">
                <a:solidFill>
                  <a:schemeClr val="tx1"/>
                </a:solidFill>
                <a:effectLst/>
                <a:latin typeface="+mn-lt"/>
                <a:ea typeface="+mn-ea"/>
                <a:cs typeface="+mn-cs"/>
              </a:rPr>
              <a:t>2014-2019</a:t>
            </a:r>
            <a:r>
              <a:rPr lang="zh-CN" altLang="en-US" sz="1200" kern="1200" baseline="0" dirty="0" smtClean="0">
                <a:solidFill>
                  <a:schemeClr val="tx1"/>
                </a:solidFill>
                <a:effectLst/>
                <a:latin typeface="+mn-lt"/>
                <a:ea typeface="+mn-ea"/>
                <a:cs typeface="+mn-cs"/>
              </a:rPr>
              <a:t>年，这一数字上升到了</a:t>
            </a:r>
            <a:r>
              <a:rPr lang="en-GB" altLang="zh-CN" sz="1200" kern="1200" baseline="0" dirty="0" smtClean="0">
                <a:solidFill>
                  <a:schemeClr val="tx1"/>
                </a:solidFill>
                <a:effectLst/>
                <a:latin typeface="+mn-lt"/>
                <a:ea typeface="+mn-ea"/>
                <a:cs typeface="+mn-cs"/>
              </a:rPr>
              <a:t>23%</a:t>
            </a:r>
            <a:endParaRPr lang="en-US" altLang="zh-CN" dirty="0" smtClean="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3</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发达市场在往新兴市场转换中，新兴市场的增长速度在逐渐的？。</a:t>
            </a:r>
            <a:r>
              <a:rPr lang="en-US" dirty="0" smtClean="0"/>
              <a:t>2009</a:t>
            </a:r>
            <a:r>
              <a:rPr lang="zh-CN" altLang="en-US" dirty="0" smtClean="0"/>
              <a:t>年，新兴市场占全球总体销售额的</a:t>
            </a:r>
            <a:r>
              <a:rPr lang="en-US" dirty="0" smtClean="0"/>
              <a:t>41%</a:t>
            </a:r>
            <a:r>
              <a:rPr lang="zh-CN" altLang="en-US" dirty="0" smtClean="0"/>
              <a:t>，这一数字在</a:t>
            </a:r>
            <a:r>
              <a:rPr lang="en-US" altLang="zh-CN" dirty="0" smtClean="0"/>
              <a:t>2014</a:t>
            </a:r>
            <a:r>
              <a:rPr lang="zh-CN" altLang="en-US" dirty="0" smtClean="0"/>
              <a:t>年上升到了</a:t>
            </a:r>
            <a:r>
              <a:rPr lang="en-US" dirty="0" smtClean="0"/>
              <a:t>46%</a:t>
            </a:r>
            <a:r>
              <a:rPr lang="zh-CN" altLang="en-US" dirty="0" smtClean="0"/>
              <a:t>，并且，到了</a:t>
            </a:r>
            <a:r>
              <a:rPr lang="en-US" altLang="zh-CN" dirty="0" smtClean="0"/>
              <a:t>2019</a:t>
            </a:r>
            <a:r>
              <a:rPr lang="zh-CN" altLang="en-US" dirty="0" smtClean="0"/>
              <a:t>年，我们预测将会上升到</a:t>
            </a:r>
            <a:r>
              <a:rPr lang="en-US" dirty="0" smtClean="0"/>
              <a:t>51%</a:t>
            </a:r>
            <a:r>
              <a:rPr lang="zh-CN" altLang="en-US" dirty="0" smtClean="0"/>
              <a:t>。</a:t>
            </a:r>
            <a:endParaRPr lang="en-US" dirty="0" smtClean="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4</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就增长率来说，中国明显领先于全球市场，</a:t>
            </a:r>
            <a:r>
              <a:rPr lang="en-US" altLang="zh-CN" dirty="0" smtClean="0"/>
              <a:t>2013</a:t>
            </a:r>
            <a:r>
              <a:rPr lang="zh-CN" altLang="en-US" dirty="0" smtClean="0"/>
              <a:t>与</a:t>
            </a:r>
            <a:r>
              <a:rPr lang="en-US" altLang="zh-CN" dirty="0" smtClean="0"/>
              <a:t>2014</a:t>
            </a:r>
            <a:r>
              <a:rPr lang="zh-CN" altLang="en-US" dirty="0" smtClean="0"/>
              <a:t>年的逐年增长率达到了</a:t>
            </a:r>
            <a:r>
              <a:rPr lang="en-GB" altLang="zh-CN" baseline="0" dirty="0" smtClean="0"/>
              <a:t>8.1%</a:t>
            </a:r>
            <a:r>
              <a:rPr lang="zh-CN" altLang="en-US" baseline="0" dirty="0" smtClean="0"/>
              <a:t>，在</a:t>
            </a:r>
            <a:r>
              <a:rPr lang="en-US" altLang="zh-CN" baseline="0" dirty="0" smtClean="0"/>
              <a:t>2014</a:t>
            </a:r>
            <a:r>
              <a:rPr lang="zh-CN" altLang="en-US" baseline="0" dirty="0" smtClean="0"/>
              <a:t>年更是达到了</a:t>
            </a:r>
            <a:r>
              <a:rPr lang="en-GB" baseline="0" dirty="0" smtClean="0"/>
              <a:t>USD$47.8 billion </a:t>
            </a:r>
            <a:r>
              <a:rPr lang="zh-CN" altLang="en-US" baseline="0" dirty="0" smtClean="0"/>
              <a:t>销售额。在金砖四国中，中国占所有销售额的</a:t>
            </a:r>
            <a:r>
              <a:rPr lang="en-US" altLang="zh-CN" baseline="0" dirty="0" smtClean="0"/>
              <a:t>42%</a:t>
            </a:r>
            <a:r>
              <a:rPr lang="zh-CN" altLang="en-US" baseline="0" dirty="0" smtClean="0"/>
              <a:t>。</a:t>
            </a:r>
            <a:endParaRPr lang="en-GB" dirty="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5</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latin typeface="Arial" charset="0"/>
              </a:rPr>
              <a:t>在中国美容及个人护理品行业中，皮肤护理，彩妆，香水是让行业瞩目的品类。在表上所列出的品类中，皮肤护理仍然是销售的大部分，</a:t>
            </a:r>
            <a:r>
              <a:rPr lang="en-US" altLang="zh-CN" dirty="0" smtClean="0">
                <a:latin typeface="Arial" charset="0"/>
              </a:rPr>
              <a:t>2014</a:t>
            </a:r>
            <a:r>
              <a:rPr lang="zh-CN" altLang="en-US" dirty="0" smtClean="0">
                <a:latin typeface="Arial" charset="0"/>
              </a:rPr>
              <a:t>年市场规模有</a:t>
            </a:r>
            <a:r>
              <a:rPr lang="en-GB" baseline="0" dirty="0" smtClean="0">
                <a:latin typeface="Arial" charset="0"/>
              </a:rPr>
              <a:t>US$23.1 billion</a:t>
            </a:r>
            <a:r>
              <a:rPr lang="zh-CN" altLang="en-US" baseline="0" dirty="0" smtClean="0">
                <a:latin typeface="Arial" charset="0"/>
              </a:rPr>
              <a:t>，然而彩妆在</a:t>
            </a:r>
            <a:r>
              <a:rPr lang="en-US" altLang="zh-CN" baseline="0" dirty="0" smtClean="0">
                <a:latin typeface="Arial" charset="0"/>
              </a:rPr>
              <a:t>2013</a:t>
            </a:r>
            <a:r>
              <a:rPr lang="zh-CN" altLang="en-US" baseline="0" dirty="0" smtClean="0">
                <a:latin typeface="Arial" charset="0"/>
              </a:rPr>
              <a:t>到</a:t>
            </a:r>
            <a:r>
              <a:rPr lang="en-US" altLang="zh-CN" baseline="0" dirty="0" smtClean="0">
                <a:latin typeface="Arial" charset="0"/>
              </a:rPr>
              <a:t>2014</a:t>
            </a:r>
            <a:r>
              <a:rPr lang="zh-CN" altLang="en-US" baseline="0" dirty="0" smtClean="0">
                <a:latin typeface="Arial" charset="0"/>
              </a:rPr>
              <a:t>年间有着最活跃的增长，增长率达</a:t>
            </a:r>
            <a:r>
              <a:rPr lang="en-GB" baseline="0" dirty="0" smtClean="0">
                <a:latin typeface="Arial" charset="0"/>
              </a:rPr>
              <a:t>10.3%</a:t>
            </a:r>
            <a:r>
              <a:rPr lang="zh-CN" altLang="en-US" baseline="0" dirty="0" smtClean="0">
                <a:latin typeface="Arial" charset="0"/>
              </a:rPr>
              <a:t>。活跃的增长主要来源于中国消费者对使用彩妆让自己变得更美。除了</a:t>
            </a:r>
            <a:r>
              <a:rPr lang="en-US" altLang="zh-CN" baseline="0" dirty="0" smtClean="0">
                <a:latin typeface="Arial" charset="0"/>
              </a:rPr>
              <a:t>2014</a:t>
            </a:r>
            <a:r>
              <a:rPr lang="zh-CN" altLang="en-US" baseline="0" dirty="0" smtClean="0">
                <a:latin typeface="Arial" charset="0"/>
              </a:rPr>
              <a:t>年唇妆被韩流风潮带起来，面妆及眼妆的消费量，从某种意义上来说，仍然被逐渐走下坡路的宏观经济增长所影响。</a:t>
            </a:r>
            <a:endParaRPr lang="en-GB" dirty="0" smtClean="0">
              <a:latin typeface="Arial" charset="0"/>
            </a:endParaRPr>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6</a:t>
            </a:fld>
            <a:endParaRPr lang="en-US"/>
          </a:p>
        </p:txBody>
      </p:sp>
    </p:spTree>
    <p:extLst>
      <p:ext uri="{BB962C8B-B14F-4D97-AF65-F5344CB8AC3E}">
        <p14:creationId xmlns:p14="http://schemas.microsoft.com/office/powerpoint/2010/main" val="1986736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hangingPunct="1">
              <a:spcBef>
                <a:spcPct val="0"/>
              </a:spcBef>
            </a:pPr>
            <a:r>
              <a:rPr lang="en-GB" dirty="0" smtClean="0"/>
              <a:t>The second part of the presentation</a:t>
            </a:r>
            <a:r>
              <a:rPr lang="en-GB" baseline="0" dirty="0" smtClean="0"/>
              <a:t> will explore consumer and players’ trends in colour cosmetics. </a:t>
            </a:r>
            <a:endParaRPr lang="en-GB" dirty="0"/>
          </a:p>
        </p:txBody>
      </p:sp>
      <p:sp>
        <p:nvSpPr>
          <p:cNvPr id="4" name="Slide Number Placeholder 3"/>
          <p:cNvSpPr>
            <a:spLocks noGrp="1"/>
          </p:cNvSpPr>
          <p:nvPr>
            <p:ph type="sldNum" sz="quarter" idx="10"/>
          </p:nvPr>
        </p:nvSpPr>
        <p:spPr/>
        <p:txBody>
          <a:bodyPr/>
          <a:lstStyle/>
          <a:p>
            <a:fld id="{02F45C00-4177-4407-AE72-E15C20448735}" type="slidenum">
              <a:rPr lang="en-US" smtClean="0"/>
              <a:pPr/>
              <a:t>7</a:t>
            </a:fld>
            <a:endParaRPr lang="en-US"/>
          </a:p>
        </p:txBody>
      </p:sp>
    </p:spTree>
    <p:extLst>
      <p:ext uri="{BB962C8B-B14F-4D97-AF65-F5344CB8AC3E}">
        <p14:creationId xmlns:p14="http://schemas.microsoft.com/office/powerpoint/2010/main" val="63159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韩国电视剧“来自星星的你”引领韩国风。品牌</a:t>
            </a:r>
            <a:r>
              <a:rPr lang="en-SG" altLang="zh-CN" sz="1200" kern="1200" baseline="0" dirty="0" smtClean="0">
                <a:solidFill>
                  <a:schemeClr val="tx1"/>
                </a:solidFill>
                <a:effectLst/>
                <a:latin typeface="+mn-lt"/>
                <a:ea typeface="+mn-ea"/>
                <a:cs typeface="+mn-cs"/>
              </a:rPr>
              <a:t>IOPE, Hera</a:t>
            </a:r>
            <a:r>
              <a:rPr lang="zh-CN" altLang="en-US" sz="1200" kern="1200" baseline="0" dirty="0" smtClean="0">
                <a:solidFill>
                  <a:schemeClr val="tx1"/>
                </a:solidFill>
                <a:effectLst/>
                <a:latin typeface="+mn-lt"/>
                <a:ea typeface="+mn-ea"/>
                <a:cs typeface="+mn-cs"/>
              </a:rPr>
              <a:t>以及 </a:t>
            </a:r>
            <a:r>
              <a:rPr lang="en-SG" altLang="zh-CN" sz="1200" kern="1200" baseline="0" dirty="0" err="1" smtClean="0">
                <a:solidFill>
                  <a:schemeClr val="tx1"/>
                </a:solidFill>
                <a:effectLst/>
                <a:latin typeface="+mn-lt"/>
                <a:ea typeface="+mn-ea"/>
                <a:cs typeface="+mn-cs"/>
              </a:rPr>
              <a:t>Laneige</a:t>
            </a:r>
            <a:r>
              <a:rPr lang="en-SG" altLang="zh-CN" sz="1200" kern="1200" baseline="0" dirty="0" smtClean="0">
                <a:solidFill>
                  <a:schemeClr val="tx1"/>
                </a:solidFill>
                <a:effectLst/>
                <a:latin typeface="+mn-lt"/>
                <a:ea typeface="+mn-ea"/>
                <a:cs typeface="+mn-cs"/>
              </a:rPr>
              <a:t> </a:t>
            </a:r>
            <a:r>
              <a:rPr lang="zh-CN" altLang="en-US" sz="1200" kern="1200" baseline="0" dirty="0" smtClean="0">
                <a:solidFill>
                  <a:schemeClr val="tx1"/>
                </a:solidFill>
                <a:effectLst/>
                <a:latin typeface="+mn-lt"/>
                <a:ea typeface="+mn-ea"/>
                <a:cs typeface="+mn-cs"/>
              </a:rPr>
              <a:t>通过电视剧在韩国市场大打广告，效果显著。</a:t>
            </a:r>
            <a:endParaRPr lang="en-US" altLang="zh-CN" sz="1200" kern="1200" baseline="0" dirty="0" smtClean="0">
              <a:solidFill>
                <a:schemeClr val="tx1"/>
              </a:solidFill>
              <a:effectLst/>
              <a:latin typeface="+mn-lt"/>
              <a:ea typeface="+mn-ea"/>
              <a:cs typeface="+mn-cs"/>
            </a:endParaRPr>
          </a:p>
          <a:p>
            <a:r>
              <a:rPr lang="en-US" altLang="zh-CN" sz="1200" b="0" i="0" kern="1200" dirty="0" smtClean="0">
                <a:solidFill>
                  <a:schemeClr val="tx1"/>
                </a:solidFill>
                <a:effectLst/>
                <a:latin typeface="+mn-lt"/>
                <a:ea typeface="+mn-ea"/>
                <a:cs typeface="+mn-cs"/>
              </a:rPr>
              <a:t>IOPE</a:t>
            </a:r>
            <a:r>
              <a:rPr lang="zh-CN" altLang="en-US" sz="1200" b="0" i="0" kern="1200" dirty="0" smtClean="0">
                <a:solidFill>
                  <a:schemeClr val="tx1"/>
                </a:solidFill>
                <a:effectLst/>
                <a:latin typeface="+mn-lt"/>
                <a:ea typeface="+mn-ea"/>
                <a:cs typeface="+mn-cs"/>
              </a:rPr>
              <a:t> 是韩国最大的化妆品公司</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爱茉莉太平洋集团出品的顶级系列化妆品；</a:t>
            </a:r>
            <a:r>
              <a:rPr lang="en-US" altLang="zh-CN" sz="1200" b="0" i="0" kern="1200" dirty="0" smtClean="0">
                <a:solidFill>
                  <a:schemeClr val="tx1"/>
                </a:solidFill>
                <a:effectLst/>
                <a:latin typeface="+mn-lt"/>
                <a:ea typeface="+mn-ea"/>
                <a:cs typeface="+mn-cs"/>
              </a:rPr>
              <a:t>IOPE</a:t>
            </a:r>
            <a:r>
              <a:rPr lang="zh-CN" altLang="en-US" sz="1200" b="0" i="0" kern="1200" dirty="0" smtClean="0">
                <a:solidFill>
                  <a:schemeClr val="tx1"/>
                </a:solidFill>
                <a:effectLst/>
                <a:latin typeface="+mn-lt"/>
                <a:ea typeface="+mn-ea"/>
                <a:cs typeface="+mn-cs"/>
              </a:rPr>
              <a:t>艾诺碧</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高端功能性化妆品品牌</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赫拉</a:t>
            </a:r>
            <a:r>
              <a:rPr lang="en-US" altLang="zh-CN" sz="1200" b="0" i="0" kern="1200" dirty="0" smtClean="0">
                <a:solidFill>
                  <a:schemeClr val="tx1"/>
                </a:solidFill>
                <a:effectLst/>
                <a:latin typeface="+mn-lt"/>
                <a:ea typeface="+mn-ea"/>
                <a:cs typeface="+mn-cs"/>
              </a:rPr>
              <a:t>(HERA)</a:t>
            </a:r>
            <a:r>
              <a:rPr lang="zh-CN" altLang="en-US" sz="1200" b="0" i="0" kern="1200" dirty="0" smtClean="0">
                <a:solidFill>
                  <a:schemeClr val="tx1"/>
                </a:solidFill>
                <a:effectLst/>
                <a:latin typeface="+mn-lt"/>
                <a:ea typeface="+mn-ea"/>
                <a:cs typeface="+mn-cs"/>
              </a:rPr>
              <a:t>是韩国一个将艺术及科学完美结合的高档化妆品牌</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也是时尚年轻女性的最爱</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隶属于韩国爱茉莉太平洋集团旗下。</a:t>
            </a:r>
            <a:endParaRPr lang="en-US" sz="1200" b="0" i="0" kern="1200" baseline="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兰芝化妆品属于韩国最大化妆品集团爱茉莉太平洋集团</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是令当今韩国年轻时尚女性“着迷”的化妆品品牌。</a:t>
            </a:r>
            <a:endParaRPr lang="en-US" altLang="zh-CN" sz="1200" b="0" i="0" kern="1200" dirty="0" smtClean="0">
              <a:solidFill>
                <a:schemeClr val="tx1"/>
              </a:solidFill>
              <a:effectLst/>
              <a:latin typeface="+mn-lt"/>
              <a:ea typeface="+mn-ea"/>
              <a:cs typeface="+mn-cs"/>
            </a:endParaRPr>
          </a:p>
          <a:p>
            <a:endParaRPr lang="en-SG" sz="1200" kern="1200" baseline="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知名韩国化妆品公司非常重视新品牌开发，以及不同的价格战略。例如：</a:t>
            </a:r>
            <a:r>
              <a:rPr lang="zh-CN" altLang="en-US" sz="1200" b="0" i="0" kern="1200" dirty="0" smtClean="0">
                <a:solidFill>
                  <a:schemeClr val="tx1"/>
                </a:solidFill>
                <a:effectLst/>
                <a:latin typeface="+mn-lt"/>
                <a:ea typeface="+mn-ea"/>
                <a:cs typeface="+mn-cs"/>
              </a:rPr>
              <a:t>爱茉莉太平洋集团计划</a:t>
            </a:r>
            <a:r>
              <a:rPr lang="en-US" altLang="zh-CN" sz="1200" b="0" i="0" kern="1200" dirty="0" smtClean="0">
                <a:solidFill>
                  <a:schemeClr val="tx1"/>
                </a:solidFill>
                <a:effectLst/>
                <a:latin typeface="+mn-lt"/>
                <a:ea typeface="+mn-ea"/>
                <a:cs typeface="+mn-cs"/>
              </a:rPr>
              <a:t>2015</a:t>
            </a:r>
            <a:r>
              <a:rPr lang="zh-CN" altLang="en-US" sz="1200" b="0" i="0" kern="1200" dirty="0" smtClean="0">
                <a:solidFill>
                  <a:schemeClr val="tx1"/>
                </a:solidFill>
                <a:effectLst/>
                <a:latin typeface="+mn-lt"/>
                <a:ea typeface="+mn-ea"/>
                <a:cs typeface="+mn-cs"/>
              </a:rPr>
              <a:t>年</a:t>
            </a:r>
            <a:r>
              <a:rPr lang="en-US" altLang="zh-CN" sz="1200" b="0" i="0" kern="1200" dirty="0" smtClean="0">
                <a:solidFill>
                  <a:schemeClr val="tx1"/>
                </a:solidFill>
                <a:effectLst/>
                <a:latin typeface="+mn-lt"/>
                <a:ea typeface="+mn-ea"/>
                <a:cs typeface="+mn-cs"/>
              </a:rPr>
              <a:t>6</a:t>
            </a:r>
            <a:r>
              <a:rPr lang="zh-CN" altLang="en-US" sz="1200" b="0" i="0" kern="1200" dirty="0" smtClean="0">
                <a:solidFill>
                  <a:schemeClr val="tx1"/>
                </a:solidFill>
                <a:effectLst/>
                <a:latin typeface="+mn-lt"/>
                <a:ea typeface="+mn-ea"/>
                <a:cs typeface="+mn-cs"/>
              </a:rPr>
              <a:t>月在中国市场引进气垫粉底品牌</a:t>
            </a:r>
            <a:r>
              <a:rPr lang="en-US" altLang="zh-CN" sz="1200" b="0" i="0" kern="1200" dirty="0" smtClean="0">
                <a:solidFill>
                  <a:schemeClr val="tx1"/>
                </a:solidFill>
                <a:effectLst/>
                <a:latin typeface="+mn-lt"/>
                <a:ea typeface="+mn-ea"/>
                <a:cs typeface="+mn-cs"/>
              </a:rPr>
              <a:t>IOPE</a:t>
            </a:r>
            <a:r>
              <a:rPr lang="zh-CN" altLang="en-US" sz="1200" b="0" i="0" kern="1200" dirty="0" smtClean="0">
                <a:solidFill>
                  <a:schemeClr val="tx1"/>
                </a:solidFill>
                <a:effectLst/>
                <a:latin typeface="+mn-lt"/>
                <a:ea typeface="+mn-ea"/>
                <a:cs typeface="+mn-cs"/>
              </a:rPr>
              <a:t>。</a:t>
            </a:r>
            <a:r>
              <a:rPr lang="en-SG" altLang="zh-CN" sz="1200" kern="1200" dirty="0" smtClean="0">
                <a:solidFill>
                  <a:schemeClr val="tx1"/>
                </a:solidFill>
                <a:effectLst/>
                <a:latin typeface="+mn-lt"/>
                <a:ea typeface="+mn-ea"/>
                <a:cs typeface="+mn-cs"/>
              </a:rPr>
              <a:t>IOPE</a:t>
            </a:r>
            <a:r>
              <a:rPr lang="zh-CN" altLang="en-US" sz="1200" kern="1200" dirty="0" smtClean="0">
                <a:solidFill>
                  <a:schemeClr val="tx1"/>
                </a:solidFill>
                <a:effectLst/>
                <a:latin typeface="+mn-lt"/>
                <a:ea typeface="+mn-ea"/>
                <a:cs typeface="+mn-cs"/>
              </a:rPr>
              <a:t>在韩国娱乐圈也是非常有名的品牌，因为其在</a:t>
            </a:r>
            <a:r>
              <a:rPr lang="en-SG" altLang="zh-CN" sz="1200" kern="1200" dirty="0" smtClean="0">
                <a:solidFill>
                  <a:schemeClr val="tx1"/>
                </a:solidFill>
                <a:effectLst/>
                <a:latin typeface="+mn-lt"/>
                <a:ea typeface="+mn-ea"/>
                <a:cs typeface="+mn-cs"/>
              </a:rPr>
              <a:t>2014</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来自星星的你</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中一炮而红。由于中国消费者通过电视机也对其产品有了一定的认识，</a:t>
            </a:r>
            <a:r>
              <a:rPr lang="en-SG" altLang="zh-CN" sz="1200" kern="1200" dirty="0" smtClean="0">
                <a:solidFill>
                  <a:schemeClr val="tx1"/>
                </a:solidFill>
                <a:effectLst/>
                <a:latin typeface="+mn-lt"/>
                <a:ea typeface="+mn-ea"/>
                <a:cs typeface="+mn-cs"/>
              </a:rPr>
              <a:t>IOPE</a:t>
            </a:r>
            <a:r>
              <a:rPr lang="zh-CN" altLang="en-US" sz="1200" kern="1200" dirty="0" smtClean="0">
                <a:solidFill>
                  <a:schemeClr val="tx1"/>
                </a:solidFill>
                <a:effectLst/>
                <a:latin typeface="+mn-lt"/>
                <a:ea typeface="+mn-ea"/>
                <a:cs typeface="+mn-cs"/>
              </a:rPr>
              <a:t>预测将会在中国一炮而红。</a:t>
            </a:r>
            <a:endParaRPr lang="en-GB" dirty="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8</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除了气垫粉底，气垫这个概念也越来越多的被应用在眼影、眼线与腮红。</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如</a:t>
            </a:r>
            <a:r>
              <a:rPr lang="zh-CN" altLang="en-US" sz="1200" b="0" i="0" kern="1200" dirty="0" smtClean="0">
                <a:solidFill>
                  <a:schemeClr val="tx1"/>
                </a:solidFill>
                <a:effectLst/>
                <a:latin typeface="+mn-lt"/>
                <a:ea typeface="+mn-ea"/>
                <a:cs typeface="+mn-cs"/>
              </a:rPr>
              <a:t>伊蒂之屋</a:t>
            </a:r>
            <a:r>
              <a:rPr lang="en-US" altLang="zh-CN" baseline="0" dirty="0" smtClean="0"/>
              <a:t>and Hera </a:t>
            </a:r>
            <a:r>
              <a:rPr lang="zh-CN" altLang="en-US" baseline="0" dirty="0" smtClean="0"/>
              <a:t>的眼影</a:t>
            </a:r>
            <a:r>
              <a:rPr lang="en-US" altLang="zh-CN" baseline="0" dirty="0" smtClean="0"/>
              <a:t>, Hera </a:t>
            </a:r>
            <a:r>
              <a:rPr lang="zh-CN" altLang="en-US" baseline="0" dirty="0" smtClean="0"/>
              <a:t>气垫腮红 </a:t>
            </a:r>
            <a:r>
              <a:rPr lang="en-US" altLang="zh-CN" baseline="0" dirty="0" smtClean="0"/>
              <a:t>and</a:t>
            </a:r>
            <a:r>
              <a:rPr lang="zh-CN" altLang="en-US" sz="1200" b="0" i="0" kern="1200" dirty="0" smtClean="0">
                <a:solidFill>
                  <a:schemeClr val="tx1"/>
                </a:solidFill>
                <a:effectLst/>
                <a:latin typeface="+mn-lt"/>
                <a:ea typeface="+mn-ea"/>
                <a:cs typeface="+mn-cs"/>
              </a:rPr>
              <a:t>梦妆，如今这些品牌已在韩国的彩妆市场取得了一席之地。</a:t>
            </a:r>
            <a:endParaRPr lang="en-US" altLang="zh-CN"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smtClean="0">
                <a:solidFill>
                  <a:schemeClr val="tx1"/>
                </a:solidFill>
                <a:effectLst/>
                <a:latin typeface="+mn-lt"/>
                <a:ea typeface="+mn-ea"/>
                <a:cs typeface="+mn-cs"/>
                <a:hlinkClick r:id="rId3"/>
              </a:rPr>
              <a:t>ETUDE HOUSE</a:t>
            </a:r>
            <a:r>
              <a:rPr lang="zh-CN" altLang="en-US" sz="1200" b="0" i="0" kern="1200" dirty="0" smtClean="0">
                <a:solidFill>
                  <a:schemeClr val="tx1"/>
                </a:solidFill>
                <a:effectLst/>
                <a:latin typeface="+mn-lt"/>
                <a:ea typeface="+mn-ea"/>
                <a:cs typeface="+mn-cs"/>
              </a:rPr>
              <a:t>伊蒂之屋隶属于韩国爱茉莉太平洋集团旗下的知名彩妆品牌</a:t>
            </a:r>
            <a:endParaRPr lang="en-US" altLang="zh-CN"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baseline="0" dirty="0" smtClean="0"/>
              <a:t>这样的风潮会影响到中国的彩妆市场吗？我们一起看看如下的例子</a:t>
            </a:r>
            <a:endParaRPr lang="en-GB" dirty="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9</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zh-CN" altLang="en-US" dirty="0" smtClean="0"/>
              <a:t>不是上张</a:t>
            </a:r>
            <a:r>
              <a:rPr lang="en-US" altLang="zh-CN" dirty="0" smtClean="0"/>
              <a:t>PPT</a:t>
            </a:r>
            <a:r>
              <a:rPr lang="zh-CN" altLang="en-US" dirty="0" smtClean="0"/>
              <a:t>上所列出的所有产品都已经正式在中国上线了。到目前为止，最热的韩国风在国内仍停留在气垫粉底上。</a:t>
            </a:r>
            <a:r>
              <a:rPr lang="en-US" altLang="zh-CN" sz="1200" kern="1200" dirty="0" smtClean="0"/>
              <a:t>2013</a:t>
            </a:r>
            <a:r>
              <a:rPr lang="zh-CN" altLang="en-US" sz="1200" kern="1200" dirty="0" smtClean="0"/>
              <a:t>年</a:t>
            </a:r>
            <a:r>
              <a:rPr lang="en-US" altLang="zh-CN" sz="1200" kern="1200" dirty="0" smtClean="0"/>
              <a:t>2</a:t>
            </a:r>
            <a:r>
              <a:rPr lang="zh-CN" altLang="en-US" sz="1200" kern="1200" dirty="0" smtClean="0"/>
              <a:t>月，兰芝在中国引进了其明星产品“兰芝</a:t>
            </a:r>
            <a:r>
              <a:rPr lang="en-US" altLang="zh-CN" sz="1200" kern="1200" dirty="0" smtClean="0"/>
              <a:t>BB</a:t>
            </a:r>
            <a:r>
              <a:rPr lang="zh-CN" altLang="en-US" sz="1200" kern="1200" dirty="0" smtClean="0"/>
              <a:t>霜”，</a:t>
            </a:r>
            <a:r>
              <a:rPr lang="en-US" altLang="zh-CN" sz="1200" kern="1200" dirty="0" smtClean="0"/>
              <a:t> </a:t>
            </a:r>
            <a:r>
              <a:rPr lang="zh-CN" altLang="en-US" sz="1200" kern="1200" dirty="0" smtClean="0"/>
              <a:t>产品广告语“在韩国每</a:t>
            </a:r>
            <a:r>
              <a:rPr lang="en-US" altLang="zh-CN" sz="1200" kern="1200" dirty="0" smtClean="0"/>
              <a:t>30</a:t>
            </a:r>
            <a:r>
              <a:rPr lang="zh-CN" altLang="en-US" sz="1200" kern="1200" dirty="0" smtClean="0"/>
              <a:t>秒卖出一个”</a:t>
            </a:r>
            <a:r>
              <a:rPr lang="en-US" altLang="zh-CN" sz="1200" kern="1200" dirty="0" smtClean="0"/>
              <a:t>’ </a:t>
            </a:r>
            <a:r>
              <a:rPr lang="zh-CN" altLang="en-US" sz="1200" kern="1200" dirty="0" smtClean="0"/>
              <a:t>，并且在中国也获得了巨大的成功。这样一款明星产品大大地拉动了该品牌在彩妆的份额。</a:t>
            </a:r>
            <a:r>
              <a:rPr lang="en-US" altLang="zh-CN" sz="1200" kern="1200" dirty="0" smtClean="0"/>
              <a:t>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t>2015</a:t>
            </a:r>
            <a:r>
              <a:rPr lang="zh-CN" altLang="en-US" sz="1200" kern="1200" dirty="0" smtClean="0"/>
              <a:t>年初期，</a:t>
            </a:r>
            <a:r>
              <a:rPr lang="zh-CN" altLang="en-US" sz="1200" b="0" i="0" kern="1200" dirty="0" smtClean="0">
                <a:solidFill>
                  <a:schemeClr val="tx1"/>
                </a:solidFill>
                <a:effectLst/>
                <a:latin typeface="+mn-lt"/>
                <a:ea typeface="+mn-ea"/>
                <a:cs typeface="+mn-cs"/>
              </a:rPr>
              <a:t>爱茉莉太平洋集团的大部分品牌，</a:t>
            </a:r>
            <a:r>
              <a:rPr lang="zh-CN" altLang="en-US" sz="1200" b="0" i="0" kern="1200" baseline="0" dirty="0" smtClean="0">
                <a:solidFill>
                  <a:schemeClr val="tx1"/>
                </a:solidFill>
                <a:effectLst/>
                <a:latin typeface="+mn-lt"/>
                <a:ea typeface="+mn-ea"/>
                <a:cs typeface="+mn-cs"/>
              </a:rPr>
              <a:t>例如梦妆、雪花秀、</a:t>
            </a:r>
            <a:r>
              <a:rPr lang="zh-CN" altLang="en-US" sz="1200" b="0" i="0" kern="1200" dirty="0" smtClean="0">
                <a:solidFill>
                  <a:schemeClr val="tx1"/>
                </a:solidFill>
                <a:effectLst/>
                <a:latin typeface="+mn-lt"/>
                <a:ea typeface="+mn-ea"/>
                <a:cs typeface="+mn-cs"/>
              </a:rPr>
              <a:t>伊蒂之屋以及</a:t>
            </a:r>
            <a:r>
              <a:rPr lang="en-US" altLang="zh-CN" sz="1200" kern="1200" baseline="0" dirty="0" err="1" smtClean="0"/>
              <a:t>Innisfree</a:t>
            </a:r>
            <a:r>
              <a:rPr lang="en-US" altLang="zh-CN" sz="1200" kern="1200" baseline="0" dirty="0" smtClean="0"/>
              <a:t> </a:t>
            </a:r>
            <a:r>
              <a:rPr lang="zh-CN" altLang="en-US" sz="1200" kern="1200" baseline="0" dirty="0" smtClean="0"/>
              <a:t>在中国都引进了气垫粉底，以及还带有如保湿、保持光泽及带妆时间长等的附加值。这样的趋势也潜移默化地影响着其他竞争对手，如，巴黎欧莱雅在</a:t>
            </a:r>
            <a:r>
              <a:rPr lang="en-US" altLang="zh-CN" sz="1200" kern="1200" baseline="0" dirty="0" smtClean="0"/>
              <a:t>2015</a:t>
            </a:r>
            <a:r>
              <a:rPr lang="zh-CN" altLang="en-US" sz="1200" kern="1200" baseline="0" dirty="0" smtClean="0"/>
              <a:t>年开发了欧莱雅气垫粉底，伴随其新品的上市工作，该集团还邀请了知名艺人鹿晗来为</a:t>
            </a:r>
            <a:r>
              <a:rPr lang="en-US" altLang="zh-CN" sz="1200" kern="1200" baseline="0" dirty="0" smtClean="0"/>
              <a:t>90</a:t>
            </a:r>
            <a:r>
              <a:rPr lang="zh-CN" altLang="en-US" sz="1200" kern="1200" baseline="0" dirty="0" smtClean="0"/>
              <a:t>后代言。</a:t>
            </a:r>
            <a:endParaRPr lang="en-GB" dirty="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10</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aseline="0" dirty="0" smtClean="0"/>
              <a:t>伴随着面妆韩流风的热潮，面妆其他产品也有相应的创新。阿玛尼在</a:t>
            </a:r>
            <a:r>
              <a:rPr lang="en-US" altLang="zh-CN" baseline="0" dirty="0" smtClean="0"/>
              <a:t>2013</a:t>
            </a:r>
            <a:r>
              <a:rPr lang="zh-CN" altLang="en-US" baseline="0" dirty="0" smtClean="0"/>
              <a:t>年第一次引入“粉底液”这一概念</a:t>
            </a:r>
            <a:r>
              <a:rPr lang="en-GB" baseline="0" dirty="0" smtClean="0"/>
              <a:t>, </a:t>
            </a:r>
            <a:r>
              <a:rPr lang="zh-CN" altLang="en-US" baseline="0" dirty="0" smtClean="0"/>
              <a:t>其他高端品牌如兰蔻及</a:t>
            </a:r>
            <a:r>
              <a:rPr lang="en-US" altLang="zh-CN" baseline="0" dirty="0" smtClean="0"/>
              <a:t>HR</a:t>
            </a:r>
            <a:r>
              <a:rPr lang="zh-CN" altLang="en-US" baseline="0" dirty="0" smtClean="0"/>
              <a:t>也尾随其后。雅诗兰黛的</a:t>
            </a:r>
            <a:r>
              <a:rPr lang="zh-CN" altLang="en-US" sz="1200" b="0" i="0" kern="1200" dirty="0" smtClean="0">
                <a:solidFill>
                  <a:schemeClr val="tx1"/>
                </a:solidFill>
                <a:effectLst/>
                <a:latin typeface="+mn-lt"/>
                <a:ea typeface="+mn-ea"/>
                <a:cs typeface="+mn-cs"/>
              </a:rPr>
              <a:t>密集特润修护</a:t>
            </a:r>
            <a:r>
              <a:rPr lang="zh-CN" altLang="en-US" baseline="0" dirty="0" smtClean="0"/>
              <a:t>精华液，日夜</a:t>
            </a:r>
            <a:r>
              <a:rPr lang="zh-CN" altLang="en-US" sz="1200" b="0" i="0" kern="1200" dirty="0" smtClean="0">
                <a:solidFill>
                  <a:schemeClr val="tx1"/>
                </a:solidFill>
                <a:effectLst/>
                <a:latin typeface="+mn-lt"/>
                <a:ea typeface="+mn-ea"/>
                <a:cs typeface="+mn-cs"/>
              </a:rPr>
              <a:t>加强肌肤自我修复功能，使之能够对抗更多压力伤害，重获健康新生。这些粉底液主要能成功的原因来自于其便于携带的样式设计，一次性滴一滴，以及滋养肌肤功能</a:t>
            </a:r>
            <a:endParaRPr lang="en-GB" dirty="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11</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2014-2015</a:t>
            </a:r>
            <a:r>
              <a:rPr lang="zh-CN" altLang="en-US" dirty="0" smtClean="0"/>
              <a:t>年的唇妆产品是发展最活跃的品类。增长驱动力主要来源于两个：</a:t>
            </a:r>
            <a:endParaRPr lang="en-US" altLang="zh-CN" dirty="0" smtClean="0"/>
          </a:p>
          <a:p>
            <a:pPr marL="228600" indent="-228600">
              <a:spcAft>
                <a:spcPts val="300"/>
              </a:spcAft>
              <a:buFontTx/>
              <a:buAutoNum type="arabicPeriod"/>
            </a:pP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产品创新：美宝莲的好气色轻唇膏咬唇妆正是尾随了最热的韩国唇妆热潮。卡姿兰浆果女孩唇膏笔与</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2012</a:t>
            </a: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年倩碧</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CLINIQUE intense </a:t>
            </a: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水漾滋润浓色唇膏笔相类似，但是价格却低了很多</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 (</a:t>
            </a: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根据天猫的数据，卡姿兰单价</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89</a:t>
            </a: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元，倩碧则是</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160</a:t>
            </a: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元</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a:t>
            </a: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a:t>
            </a:r>
            <a:endPar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endParaRPr>
          </a:p>
          <a:p>
            <a:pPr marL="228600" indent="-228600">
              <a:spcAft>
                <a:spcPts val="300"/>
              </a:spcAft>
              <a:buFontTx/>
              <a:buAutoNum type="arabicPeriod"/>
            </a:pPr>
            <a:r>
              <a:rPr lang="zh-CN" altLang="en-US" sz="1200" kern="100" dirty="0" smtClean="0">
                <a:solidFill>
                  <a:srgbClr val="595959">
                    <a:lumMod val="75000"/>
                  </a:srgbClr>
                </a:solidFill>
                <a:ea typeface="微软雅黑" panose="020B0503020204020204" pitchFamily="34" charset="-122"/>
                <a:cs typeface="Times New Roman" panose="02020603050405020304" pitchFamily="18" charset="0"/>
              </a:rPr>
              <a:t>名人效应：美宝莲邀请了邓紫棋代言其最新产品。</a:t>
            </a:r>
            <a:endParaRPr lang="en-GB" dirty="0"/>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12</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年销售额前十大彩妆公司</a:t>
            </a:r>
            <a:r>
              <a:rPr lang="en-US" altLang="zh-CN" sz="1200" kern="1200" dirty="0" smtClean="0">
                <a:solidFill>
                  <a:schemeClr val="tx1"/>
                </a:solidFill>
                <a:effectLst/>
                <a:latin typeface="+mn-lt"/>
                <a:ea typeface="+mn-ea"/>
                <a:cs typeface="+mn-cs"/>
              </a:rPr>
              <a:t>8</a:t>
            </a:r>
            <a:r>
              <a:rPr lang="zh-CN" altLang="en-US" sz="1200" kern="1200" dirty="0" smtClean="0">
                <a:solidFill>
                  <a:schemeClr val="tx1"/>
                </a:solidFill>
                <a:effectLst/>
                <a:latin typeface="+mn-lt"/>
                <a:ea typeface="+mn-ea"/>
                <a:cs typeface="+mn-cs"/>
              </a:rPr>
              <a:t>家都是外资公司，两家本土公司是卡姿兰以及上海菲扬。本土企业与外资公司所针对的消费者群不同，但都在</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年表现不俗。相对而言价格略低的欧洲和美国高端品牌更受消费者的欢迎，代表品牌如</a:t>
            </a:r>
            <a:r>
              <a:rPr lang="en-GB" altLang="zh-CN" sz="1200" kern="1200" dirty="0" err="1" smtClean="0">
                <a:solidFill>
                  <a:schemeClr val="tx1"/>
                </a:solidFill>
                <a:effectLst/>
                <a:latin typeface="+mn-lt"/>
                <a:ea typeface="+mn-ea"/>
                <a:cs typeface="+mn-cs"/>
              </a:rPr>
              <a:t>BeneFit</a:t>
            </a:r>
            <a:r>
              <a:rPr lang="en-GB" altLang="zh-CN" sz="1200" kern="1200" dirty="0" smtClean="0">
                <a:solidFill>
                  <a:schemeClr val="tx1"/>
                </a:solidFill>
                <a:effectLst/>
                <a:latin typeface="+mn-lt"/>
                <a:ea typeface="+mn-ea"/>
                <a:cs typeface="+mn-cs"/>
              </a:rPr>
              <a:t>, </a:t>
            </a:r>
            <a:r>
              <a:rPr lang="zh-CN" altLang="en-US" sz="1200" kern="1200" dirty="0" smtClean="0">
                <a:solidFill>
                  <a:schemeClr val="tx1"/>
                </a:solidFill>
                <a:effectLst/>
                <a:latin typeface="+mn-lt"/>
                <a:ea typeface="+mn-ea"/>
                <a:cs typeface="+mn-cs"/>
              </a:rPr>
              <a:t>倩碧等。</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年，韩国品牌发展态势也很好，因为它们赢得了</a:t>
            </a:r>
            <a:r>
              <a:rPr lang="en-US" altLang="zh-CN" sz="1200" kern="1200" dirty="0" smtClean="0">
                <a:solidFill>
                  <a:schemeClr val="tx1"/>
                </a:solidFill>
                <a:effectLst/>
                <a:latin typeface="+mn-lt"/>
                <a:ea typeface="+mn-ea"/>
                <a:cs typeface="+mn-cs"/>
              </a:rPr>
              <a:t>80</a:t>
            </a:r>
            <a:r>
              <a:rPr lang="zh-CN" altLang="en-US" sz="1200" kern="1200" dirty="0" smtClean="0">
                <a:solidFill>
                  <a:schemeClr val="tx1"/>
                </a:solidFill>
                <a:effectLst/>
                <a:latin typeface="+mn-lt"/>
                <a:ea typeface="+mn-ea"/>
                <a:cs typeface="+mn-cs"/>
              </a:rPr>
              <a:t>后及</a:t>
            </a:r>
            <a:r>
              <a:rPr lang="en-US" altLang="zh-CN" sz="1200" kern="1200" dirty="0" smtClean="0">
                <a:solidFill>
                  <a:schemeClr val="tx1"/>
                </a:solidFill>
                <a:effectLst/>
                <a:latin typeface="+mn-lt"/>
                <a:ea typeface="+mn-ea"/>
                <a:cs typeface="+mn-cs"/>
              </a:rPr>
              <a:t>90</a:t>
            </a:r>
            <a:r>
              <a:rPr lang="zh-CN" altLang="en-US" sz="1200" kern="1200" dirty="0" smtClean="0">
                <a:solidFill>
                  <a:schemeClr val="tx1"/>
                </a:solidFill>
                <a:effectLst/>
                <a:latin typeface="+mn-lt"/>
                <a:ea typeface="+mn-ea"/>
                <a:cs typeface="+mn-cs"/>
              </a:rPr>
              <a:t>后消费者的心。</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年，三四线城市消费者是领先的本土品牌的主要消费者群体。</a:t>
            </a:r>
            <a:endParaRPr lang="en-US"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effectLst/>
                <a:latin typeface="+mn-lt"/>
                <a:ea typeface="+mn-ea"/>
                <a:cs typeface="+mn-cs"/>
              </a:rPr>
              <a:t>卡姿兰在</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年成功研发了卡姿兰蜗牛气垫</a:t>
            </a:r>
            <a:r>
              <a:rPr lang="en-US" altLang="zh-CN" sz="1200" kern="1200" dirty="0" smtClean="0">
                <a:solidFill>
                  <a:schemeClr val="tx1"/>
                </a:solidFill>
                <a:effectLst/>
                <a:latin typeface="+mn-lt"/>
                <a:ea typeface="+mn-ea"/>
                <a:cs typeface="+mn-cs"/>
              </a:rPr>
              <a:t>CC</a:t>
            </a:r>
            <a:r>
              <a:rPr lang="zh-CN" altLang="en-US" sz="1200" kern="1200" dirty="0" smtClean="0">
                <a:solidFill>
                  <a:schemeClr val="tx1"/>
                </a:solidFill>
                <a:effectLst/>
                <a:latin typeface="+mn-lt"/>
                <a:ea typeface="+mn-ea"/>
                <a:cs typeface="+mn-cs"/>
              </a:rPr>
              <a:t>霜从而引领</a:t>
            </a:r>
            <a:r>
              <a:rPr lang="en-US" altLang="zh-CN" sz="1200" kern="1200" dirty="0" smtClean="0">
                <a:solidFill>
                  <a:schemeClr val="tx1"/>
                </a:solidFill>
                <a:effectLst/>
                <a:latin typeface="+mn-lt"/>
                <a:ea typeface="+mn-ea"/>
                <a:cs typeface="+mn-cs"/>
              </a:rPr>
              <a:t>CC</a:t>
            </a:r>
            <a:r>
              <a:rPr lang="zh-CN" altLang="en-US" sz="1200" kern="1200" dirty="0" smtClean="0">
                <a:solidFill>
                  <a:schemeClr val="tx1"/>
                </a:solidFill>
                <a:effectLst/>
                <a:latin typeface="+mn-lt"/>
                <a:ea typeface="+mn-ea"/>
                <a:cs typeface="+mn-cs"/>
              </a:rPr>
              <a:t>霜趋势。</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3</a:t>
            </a:r>
            <a:r>
              <a:rPr lang="zh-CN" altLang="en-US" sz="1200" kern="1200" dirty="0" smtClean="0">
                <a:solidFill>
                  <a:schemeClr val="tx1"/>
                </a:solidFill>
                <a:effectLst/>
                <a:latin typeface="+mn-lt"/>
                <a:ea typeface="+mn-ea"/>
                <a:cs typeface="+mn-cs"/>
              </a:rPr>
              <a:t>月，卡姿兰开始了其名为“卡姿兰中国彩妆周”市场营销之旅，在短短三个月内走访了</a:t>
            </a:r>
            <a:r>
              <a:rPr lang="en-US" altLang="zh-CN" sz="1200" kern="1200" dirty="0" smtClean="0">
                <a:solidFill>
                  <a:schemeClr val="tx1"/>
                </a:solidFill>
                <a:effectLst/>
                <a:latin typeface="+mn-lt"/>
                <a:ea typeface="+mn-ea"/>
                <a:cs typeface="+mn-cs"/>
              </a:rPr>
              <a:t>200</a:t>
            </a:r>
            <a:r>
              <a:rPr lang="zh-CN" altLang="en-US" sz="1200" kern="1200" dirty="0" smtClean="0">
                <a:solidFill>
                  <a:schemeClr val="tx1"/>
                </a:solidFill>
                <a:effectLst/>
                <a:latin typeface="+mn-lt"/>
                <a:ea typeface="+mn-ea"/>
                <a:cs typeface="+mn-cs"/>
              </a:rPr>
              <a:t>个城市。</a:t>
            </a:r>
            <a:r>
              <a:rPr lang="zh-CN" altLang="en-US" sz="1200" b="0" i="0" kern="1200" dirty="0" smtClean="0">
                <a:solidFill>
                  <a:schemeClr val="tx1"/>
                </a:solidFill>
                <a:effectLst/>
                <a:latin typeface="+mn-lt"/>
                <a:ea typeface="+mn-ea"/>
                <a:cs typeface="+mn-cs"/>
              </a:rPr>
              <a:t>作为辐射全国的一站式美妆体验沙龙，卡姿兰以全新升级的“整店包装</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大型路演</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移动沙龙</a:t>
            </a:r>
            <a:r>
              <a:rPr lang="en-US" altLang="zh-CN" sz="1200" b="0" i="0" kern="1200" dirty="0" smtClean="0">
                <a:solidFill>
                  <a:schemeClr val="tx1"/>
                </a:solidFill>
                <a:effectLst/>
                <a:latin typeface="+mn-lt"/>
                <a:ea typeface="+mn-ea"/>
                <a:cs typeface="+mn-cs"/>
              </a:rPr>
              <a:t>+O2O</a:t>
            </a:r>
            <a:r>
              <a:rPr lang="zh-CN" altLang="en-US" sz="1200" b="1" i="0" u="none" strike="noStrike" kern="1200" dirty="0" smtClean="0">
                <a:solidFill>
                  <a:schemeClr val="tx1"/>
                </a:solidFill>
                <a:effectLst/>
                <a:latin typeface="+mn-lt"/>
                <a:ea typeface="+mn-ea"/>
                <a:cs typeface="+mn-cs"/>
                <a:hlinkClick r:id="rId3"/>
              </a:rPr>
              <a:t>营销</a:t>
            </a:r>
            <a:r>
              <a:rPr lang="zh-CN" altLang="en-US" sz="1200" b="0" i="0" kern="1200" dirty="0" smtClean="0">
                <a:solidFill>
                  <a:schemeClr val="tx1"/>
                </a:solidFill>
                <a:effectLst/>
                <a:latin typeface="+mn-lt"/>
                <a:ea typeface="+mn-ea"/>
                <a:cs typeface="+mn-cs"/>
              </a:rPr>
              <a:t>”立体整合领跑行业</a:t>
            </a:r>
            <a:r>
              <a:rPr lang="zh-CN" altLang="en-US" sz="1200" kern="1200" dirty="0" smtClean="0">
                <a:solidFill>
                  <a:schemeClr val="tx1"/>
                </a:solidFill>
                <a:effectLst/>
                <a:latin typeface="+mn-lt"/>
                <a:ea typeface="+mn-ea"/>
                <a:cs typeface="+mn-cs"/>
              </a:rPr>
              <a:t>每一个城市。此外，值得一提的是</a:t>
            </a:r>
            <a:r>
              <a:rPr lang="zh-CN" altLang="en-US" sz="1200" b="0" i="0" kern="1200" dirty="0" smtClean="0">
                <a:solidFill>
                  <a:schemeClr val="tx1"/>
                </a:solidFill>
                <a:effectLst/>
                <a:latin typeface="+mn-lt"/>
                <a:ea typeface="+mn-ea"/>
                <a:cs typeface="+mn-cs"/>
              </a:rPr>
              <a:t>卡姿兰粉红</a:t>
            </a:r>
            <a:r>
              <a:rPr lang="en-US" altLang="zh-CN" sz="1200" b="0" i="0" kern="1200" dirty="0" smtClean="0">
                <a:solidFill>
                  <a:schemeClr val="tx1"/>
                </a:solidFill>
                <a:effectLst/>
                <a:latin typeface="+mn-lt"/>
                <a:ea typeface="+mn-ea"/>
                <a:cs typeface="+mn-cs"/>
              </a:rPr>
              <a:t>CC</a:t>
            </a:r>
            <a:r>
              <a:rPr lang="zh-CN" altLang="en-US" sz="1200" b="0" i="0" kern="1200" dirty="0" smtClean="0">
                <a:solidFill>
                  <a:schemeClr val="tx1"/>
                </a:solidFill>
                <a:effectLst/>
                <a:latin typeface="+mn-lt"/>
                <a:ea typeface="+mn-ea"/>
                <a:cs typeface="+mn-cs"/>
              </a:rPr>
              <a:t>巴已经成为卡姿兰中国彩妆周的另一个主场。在路演主场地旁边，由卡姿兰精心定制的时尚</a:t>
            </a:r>
            <a:r>
              <a:rPr lang="en-US" altLang="zh-CN" sz="1200" b="0" i="0" kern="1200" dirty="0" smtClean="0">
                <a:solidFill>
                  <a:schemeClr val="tx1"/>
                </a:solidFill>
                <a:effectLst/>
                <a:latin typeface="+mn-lt"/>
                <a:ea typeface="+mn-ea"/>
                <a:cs typeface="+mn-cs"/>
              </a:rPr>
              <a:t>CC</a:t>
            </a:r>
            <a:r>
              <a:rPr lang="zh-CN" altLang="en-US" sz="1200" b="0" i="0" kern="1200" dirty="0" smtClean="0">
                <a:solidFill>
                  <a:schemeClr val="tx1"/>
                </a:solidFill>
                <a:effectLst/>
                <a:latin typeface="+mn-lt"/>
                <a:ea typeface="+mn-ea"/>
                <a:cs typeface="+mn-cs"/>
              </a:rPr>
              <a:t>巴外形色调粉嫩，表面铺满七彩泡泡，洋溢着浪漫梦幻氛围，让每位女生都能在这辆充满童话般的巴士内体验到专属定制美妆。由于全国市场营销行及</a:t>
            </a:r>
            <a:r>
              <a:rPr lang="en-US" altLang="zh-CN" sz="1200" b="0" i="0" kern="1200" dirty="0" smtClean="0">
                <a:solidFill>
                  <a:schemeClr val="tx1"/>
                </a:solidFill>
                <a:effectLst/>
                <a:latin typeface="+mn-lt"/>
                <a:ea typeface="+mn-ea"/>
                <a:cs typeface="+mn-cs"/>
              </a:rPr>
              <a:t>CC</a:t>
            </a:r>
            <a:r>
              <a:rPr lang="zh-CN" altLang="en-US" sz="1200" b="0" i="0" kern="1200" dirty="0" smtClean="0">
                <a:solidFill>
                  <a:schemeClr val="tx1"/>
                </a:solidFill>
                <a:effectLst/>
                <a:latin typeface="+mn-lt"/>
                <a:ea typeface="+mn-ea"/>
                <a:cs typeface="+mn-cs"/>
              </a:rPr>
              <a:t>霜的电视广告投入，卡姿兰在在消费者的心目中变得越来越受欢迎。</a:t>
            </a:r>
            <a:r>
              <a:rPr lang="en-US" altLang="zh-CN" sz="1200" b="0" i="0" kern="1200" dirty="0" smtClean="0">
                <a:solidFill>
                  <a:schemeClr val="tx1"/>
                </a:solidFill>
                <a:effectLst/>
                <a:latin typeface="+mn-lt"/>
                <a:ea typeface="+mn-ea"/>
                <a:cs typeface="+mn-cs"/>
              </a:rPr>
              <a:t>2015</a:t>
            </a:r>
            <a:r>
              <a:rPr lang="zh-CN" altLang="en-US" sz="1200" b="0" i="0" kern="1200" dirty="0" smtClean="0">
                <a:solidFill>
                  <a:schemeClr val="tx1"/>
                </a:solidFill>
                <a:effectLst/>
                <a:latin typeface="+mn-lt"/>
                <a:ea typeface="+mn-ea"/>
                <a:cs typeface="+mn-cs"/>
              </a:rPr>
              <a:t>年，卡姿兰延续品牌深度发展，卡姿兰中国彩妆周定制美丽再升级，将活动打造成</a:t>
            </a:r>
            <a:r>
              <a:rPr lang="en-US" altLang="zh-CN" sz="1200" b="0" i="0" kern="1200" dirty="0" smtClean="0">
                <a:solidFill>
                  <a:schemeClr val="tx1"/>
                </a:solidFill>
                <a:effectLst/>
                <a:latin typeface="+mn-lt"/>
                <a:ea typeface="+mn-ea"/>
                <a:cs typeface="+mn-cs"/>
              </a:rPr>
              <a:t>2015</a:t>
            </a:r>
            <a:r>
              <a:rPr lang="zh-CN" altLang="en-US" sz="1200" b="0" i="0" kern="1200" dirty="0" smtClean="0">
                <a:solidFill>
                  <a:schemeClr val="tx1"/>
                </a:solidFill>
                <a:effectLst/>
                <a:latin typeface="+mn-lt"/>
                <a:ea typeface="+mn-ea"/>
                <a:cs typeface="+mn-cs"/>
              </a:rPr>
              <a:t>年最瞩目、最权威、最具影响力的中国彩妆界盛事。</a:t>
            </a:r>
            <a:endParaRPr lang="en-GB"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爱茉莉太平洋集团在</a:t>
            </a:r>
            <a:r>
              <a:rPr lang="en-US" altLang="zh-CN" sz="1200" b="0" i="0" kern="1200" dirty="0" smtClean="0">
                <a:solidFill>
                  <a:schemeClr val="tx1"/>
                </a:solidFill>
                <a:effectLst/>
                <a:latin typeface="+mn-lt"/>
                <a:ea typeface="+mn-ea"/>
                <a:cs typeface="+mn-cs"/>
              </a:rPr>
              <a:t>2014</a:t>
            </a:r>
            <a:r>
              <a:rPr lang="zh-CN" altLang="en-US" sz="1200" b="0" i="0" kern="1200" dirty="0" smtClean="0">
                <a:solidFill>
                  <a:schemeClr val="tx1"/>
                </a:solidFill>
                <a:effectLst/>
                <a:latin typeface="+mn-lt"/>
                <a:ea typeface="+mn-ea"/>
                <a:cs typeface="+mn-cs"/>
              </a:rPr>
              <a:t>年见证了销售额最大的增长率，与</a:t>
            </a:r>
            <a:r>
              <a:rPr lang="en-US" altLang="zh-CN" sz="1200" b="0" i="0" kern="1200" dirty="0" smtClean="0">
                <a:solidFill>
                  <a:schemeClr val="tx1"/>
                </a:solidFill>
                <a:effectLst/>
                <a:latin typeface="+mn-lt"/>
                <a:ea typeface="+mn-ea"/>
                <a:cs typeface="+mn-cs"/>
              </a:rPr>
              <a:t>2013</a:t>
            </a:r>
            <a:r>
              <a:rPr lang="zh-CN" altLang="en-US" sz="1200" b="0" i="0" kern="1200" dirty="0" smtClean="0">
                <a:solidFill>
                  <a:schemeClr val="tx1"/>
                </a:solidFill>
                <a:effectLst/>
                <a:latin typeface="+mn-lt"/>
                <a:ea typeface="+mn-ea"/>
                <a:cs typeface="+mn-cs"/>
              </a:rPr>
              <a:t>年相比增长了</a:t>
            </a:r>
            <a:r>
              <a:rPr lang="en-GB" altLang="zh-CN" sz="1200" kern="1200" dirty="0" smtClean="0">
                <a:solidFill>
                  <a:schemeClr val="tx1"/>
                </a:solidFill>
                <a:effectLst/>
                <a:latin typeface="+mn-lt"/>
                <a:ea typeface="+mn-ea"/>
                <a:cs typeface="+mn-cs"/>
              </a:rPr>
              <a:t>40%</a:t>
            </a:r>
            <a:r>
              <a:rPr lang="zh-CN" altLang="en-US" sz="1200" kern="1200" dirty="0" smtClean="0">
                <a:solidFill>
                  <a:schemeClr val="tx1"/>
                </a:solidFill>
                <a:effectLst/>
                <a:latin typeface="+mn-lt"/>
                <a:ea typeface="+mn-ea"/>
                <a:cs typeface="+mn-cs"/>
              </a:rPr>
              <a:t>。在</a:t>
            </a:r>
            <a:r>
              <a:rPr lang="en-US" altLang="zh-CN" sz="1200" kern="1200" dirty="0" smtClean="0">
                <a:solidFill>
                  <a:schemeClr val="tx1"/>
                </a:solidFill>
                <a:effectLst/>
                <a:latin typeface="+mn-lt"/>
                <a:ea typeface="+mn-ea"/>
                <a:cs typeface="+mn-cs"/>
              </a:rPr>
              <a:t>2012</a:t>
            </a:r>
            <a:r>
              <a:rPr lang="zh-CN" altLang="en-US" sz="1200" kern="1200" dirty="0" smtClean="0">
                <a:solidFill>
                  <a:schemeClr val="tx1"/>
                </a:solidFill>
                <a:effectLst/>
                <a:latin typeface="+mn-lt"/>
                <a:ea typeface="+mn-ea"/>
                <a:cs typeface="+mn-cs"/>
              </a:rPr>
              <a:t>年成功引进</a:t>
            </a:r>
            <a:r>
              <a:rPr lang="en-US" altLang="zh-CN" sz="1200" kern="1200" dirty="0" err="1" smtClean="0">
                <a:solidFill>
                  <a:schemeClr val="tx1"/>
                </a:solidFill>
                <a:effectLst/>
                <a:latin typeface="+mn-lt"/>
                <a:ea typeface="+mn-ea"/>
                <a:cs typeface="+mn-cs"/>
              </a:rPr>
              <a:t>innisfree</a:t>
            </a:r>
            <a:r>
              <a:rPr lang="zh-CN" altLang="en-US" sz="1200" kern="1200" dirty="0" smtClean="0">
                <a:solidFill>
                  <a:schemeClr val="tx1"/>
                </a:solidFill>
                <a:effectLst/>
                <a:latin typeface="+mn-lt"/>
                <a:ea typeface="+mn-ea"/>
                <a:cs typeface="+mn-cs"/>
              </a:rPr>
              <a:t>进入中国大陆市场，该集团随后在</a:t>
            </a:r>
            <a:r>
              <a:rPr lang="en-US" altLang="zh-CN" sz="1200" kern="1200" dirty="0" smtClean="0">
                <a:solidFill>
                  <a:schemeClr val="tx1"/>
                </a:solidFill>
                <a:effectLst/>
                <a:latin typeface="+mn-lt"/>
                <a:ea typeface="+mn-ea"/>
                <a:cs typeface="+mn-cs"/>
              </a:rPr>
              <a:t>2013</a:t>
            </a:r>
            <a:r>
              <a:rPr lang="zh-CN" altLang="en-US" sz="1200" kern="1200" dirty="0" smtClean="0">
                <a:solidFill>
                  <a:schemeClr val="tx1"/>
                </a:solidFill>
                <a:effectLst/>
                <a:latin typeface="+mn-lt"/>
                <a:ea typeface="+mn-ea"/>
                <a:cs typeface="+mn-cs"/>
              </a:rPr>
              <a:t>年后期引进了</a:t>
            </a:r>
            <a:r>
              <a:rPr lang="zh-CN" altLang="en-US" sz="1200" b="0" i="0" kern="1200" dirty="0" smtClean="0">
                <a:solidFill>
                  <a:schemeClr val="tx1"/>
                </a:solidFill>
                <a:effectLst/>
                <a:latin typeface="+mn-lt"/>
                <a:ea typeface="+mn-ea"/>
                <a:cs typeface="+mn-cs"/>
              </a:rPr>
              <a:t>伊蒂之屋，该品牌核心消费者定位在学生及年轻白领。品牌主要是彩妆及皮肤护理品类，尤其以彩妆为主。不仅如此，伊蒂之屋与</a:t>
            </a:r>
            <a:r>
              <a:rPr lang="en-US" altLang="zh-CN" sz="1200" b="0" i="0" kern="1200" dirty="0" err="1" smtClean="0">
                <a:solidFill>
                  <a:schemeClr val="tx1"/>
                </a:solidFill>
                <a:effectLst/>
                <a:latin typeface="+mn-lt"/>
                <a:ea typeface="+mn-ea"/>
                <a:cs typeface="+mn-cs"/>
              </a:rPr>
              <a:t>Innisfree</a:t>
            </a:r>
            <a:r>
              <a:rPr lang="zh-CN" altLang="en-US" sz="1200" b="0" i="0" kern="1200" dirty="0" smtClean="0">
                <a:solidFill>
                  <a:schemeClr val="tx1"/>
                </a:solidFill>
                <a:effectLst/>
                <a:latin typeface="+mn-lt"/>
                <a:ea typeface="+mn-ea"/>
                <a:cs typeface="+mn-cs"/>
              </a:rPr>
              <a:t>相比较低的价格也是该品牌快速赢得中国消费者心的一大因素。此外，受韩流热的影响，兰芝，</a:t>
            </a:r>
            <a:r>
              <a:rPr lang="en-US" altLang="zh-CN" sz="1200" b="0" i="0" kern="1200" dirty="0" err="1" smtClean="0">
                <a:solidFill>
                  <a:schemeClr val="tx1"/>
                </a:solidFill>
                <a:effectLst/>
                <a:latin typeface="+mn-lt"/>
                <a:ea typeface="+mn-ea"/>
                <a:cs typeface="+mn-cs"/>
              </a:rPr>
              <a:t>innisfree</a:t>
            </a:r>
            <a:r>
              <a:rPr lang="zh-CN" altLang="en-US" sz="1200" b="0" i="0" kern="1200" dirty="0" smtClean="0">
                <a:solidFill>
                  <a:schemeClr val="tx1"/>
                </a:solidFill>
                <a:effectLst/>
                <a:latin typeface="+mn-lt"/>
                <a:ea typeface="+mn-ea"/>
                <a:cs typeface="+mn-cs"/>
              </a:rPr>
              <a:t>，雪花秀在</a:t>
            </a:r>
            <a:r>
              <a:rPr lang="en-US" altLang="zh-CN" sz="1200" b="0" i="0" kern="1200" dirty="0" smtClean="0">
                <a:solidFill>
                  <a:schemeClr val="tx1"/>
                </a:solidFill>
                <a:effectLst/>
                <a:latin typeface="+mn-lt"/>
                <a:ea typeface="+mn-ea"/>
                <a:cs typeface="+mn-cs"/>
              </a:rPr>
              <a:t>2014</a:t>
            </a:r>
            <a:r>
              <a:rPr lang="zh-CN" altLang="en-US" sz="1200" b="0" i="0" kern="1200" dirty="0" smtClean="0">
                <a:solidFill>
                  <a:schemeClr val="tx1"/>
                </a:solidFill>
                <a:effectLst/>
                <a:latin typeface="+mn-lt"/>
                <a:ea typeface="+mn-ea"/>
                <a:cs typeface="+mn-cs"/>
              </a:rPr>
              <a:t>年都有很高的增长率。</a:t>
            </a:r>
            <a:endParaRPr lang="en-US" altLang="zh-CN"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55744DA5-0FBB-4063-85FF-80AB043D6F19}" type="slidenum">
              <a:rPr lang="en-US" smtClean="0"/>
              <a:pPr>
                <a:defRPr/>
              </a:pPr>
              <a:t>13</a:t>
            </a:fld>
            <a:endParaRPr lang="en-US"/>
          </a:p>
        </p:txBody>
      </p:sp>
    </p:spTree>
    <p:extLst>
      <p:ext uri="{BB962C8B-B14F-4D97-AF65-F5344CB8AC3E}">
        <p14:creationId xmlns:p14="http://schemas.microsoft.com/office/powerpoint/2010/main" val="1755115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altLang="zh-CN" dirty="0" smtClean="0"/>
              <a:t>Internet</a:t>
            </a:r>
            <a:r>
              <a:rPr lang="en-GB" altLang="zh-CN" baseline="0" dirty="0" smtClean="0"/>
              <a:t> retailing is a hot topic in China, the third part of this speech will mainly focus on new digital opportunities.</a:t>
            </a:r>
            <a:endParaRPr lang="en-GB" altLang="zh-CN" dirty="0" smtClean="0"/>
          </a:p>
          <a:p>
            <a:pPr hangingPunct="1">
              <a:spcBef>
                <a:spcPct val="0"/>
              </a:spcBef>
            </a:pPr>
            <a:endParaRPr lang="en-GB" dirty="0"/>
          </a:p>
        </p:txBody>
      </p:sp>
      <p:sp>
        <p:nvSpPr>
          <p:cNvPr id="4" name="Slide Number Placeholder 3"/>
          <p:cNvSpPr>
            <a:spLocks noGrp="1"/>
          </p:cNvSpPr>
          <p:nvPr>
            <p:ph type="sldNum" sz="quarter" idx="10"/>
          </p:nvPr>
        </p:nvSpPr>
        <p:spPr/>
        <p:txBody>
          <a:bodyPr/>
          <a:lstStyle/>
          <a:p>
            <a:fld id="{02F45C00-4177-4407-AE72-E15C20448735}" type="slidenum">
              <a:rPr lang="en-US" smtClean="0"/>
              <a:pPr/>
              <a:t>14</a:t>
            </a:fld>
            <a:endParaRPr lang="en-US"/>
          </a:p>
        </p:txBody>
      </p:sp>
    </p:spTree>
    <p:extLst>
      <p:ext uri="{BB962C8B-B14F-4D97-AF65-F5344CB8AC3E}">
        <p14:creationId xmlns:p14="http://schemas.microsoft.com/office/powerpoint/2010/main" val="549748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baseline="0" dirty="0" smtClean="0"/>
              <a:t>百货商店正在丢失它的份额，面临着健康与美容零售商、直销及线上零售的竞争。</a:t>
            </a:r>
            <a:endParaRPr lang="en-US" altLang="zh-CN" baseline="0" dirty="0" smtClean="0"/>
          </a:p>
          <a:p>
            <a:r>
              <a:rPr lang="zh-CN" altLang="en-US" baseline="0" dirty="0" smtClean="0"/>
              <a:t>整个线上零售渠道因为其在家购物便捷性、快递的发展、及更低的价格见证着强有力的增长。例如：双</a:t>
            </a:r>
            <a:r>
              <a:rPr lang="en-US" altLang="zh-CN" baseline="0" dirty="0" smtClean="0"/>
              <a:t>11</a:t>
            </a:r>
            <a:r>
              <a:rPr lang="zh-CN" altLang="en-US" baseline="0" dirty="0" smtClean="0"/>
              <a:t>期间，中国最大的线上购物狂欢节，主要零售商如天猫，京东，一号店，都在尽最大努力搞促销活动促进销售额。线下对线上零售商：如宝洁，欧莱雅，资生堂开始发展其线上业务，提供消费者购买美容及个人护理品更多的选择。</a:t>
            </a:r>
            <a:endParaRPr lang="en-US" dirty="0" smtClean="0"/>
          </a:p>
          <a:p>
            <a:r>
              <a:rPr lang="zh-CN" altLang="en-US" dirty="0" smtClean="0"/>
              <a:t>专注于美容及个人护理品行业的线上零售商如聚美优品和乐蜂网在过去的</a:t>
            </a:r>
            <a:r>
              <a:rPr lang="en-US" altLang="zh-CN" dirty="0" smtClean="0"/>
              <a:t>3-5</a:t>
            </a:r>
            <a:r>
              <a:rPr lang="zh-CN" altLang="en-US" dirty="0" smtClean="0"/>
              <a:t>年内也激发了其线上零售的销售额。</a:t>
            </a:r>
            <a:endParaRPr lang="en-GB" dirty="0"/>
          </a:p>
        </p:txBody>
      </p:sp>
      <p:sp>
        <p:nvSpPr>
          <p:cNvPr id="4" name="Slide Number Placeholder 3"/>
          <p:cNvSpPr>
            <a:spLocks noGrp="1"/>
          </p:cNvSpPr>
          <p:nvPr>
            <p:ph type="sldNum" sz="quarter" idx="10"/>
          </p:nvPr>
        </p:nvSpPr>
        <p:spPr/>
        <p:txBody>
          <a:bodyPr/>
          <a:lstStyle/>
          <a:p>
            <a:fld id="{02F45C00-4177-4407-AE72-E15C20448735}" type="slidenum">
              <a:rPr lang="en-US" smtClean="0"/>
              <a:pPr/>
              <a:t>15</a:t>
            </a:fld>
            <a:endParaRPr lang="en-US"/>
          </a:p>
        </p:txBody>
      </p:sp>
    </p:spTree>
    <p:extLst>
      <p:ext uri="{BB962C8B-B14F-4D97-AF65-F5344CB8AC3E}">
        <p14:creationId xmlns:p14="http://schemas.microsoft.com/office/powerpoint/2010/main" val="631923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a:p>
            <a:r>
              <a:rPr lang="zh-CN" altLang="en-US" sz="1200" kern="1200" dirty="0" smtClean="0">
                <a:solidFill>
                  <a:schemeClr val="tx1"/>
                </a:solidFill>
                <a:effectLst/>
                <a:latin typeface="+mn-lt"/>
                <a:ea typeface="+mn-ea"/>
                <a:cs typeface="+mn-cs"/>
              </a:rPr>
              <a:t>从中国互联网络信息中心的数据了解到，中国已经成为全球互联网使用者及线上购物者最重要的国家之一。</a:t>
            </a: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互联网使用者</a:t>
            </a:r>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 </a:t>
            </a:r>
            <a:r>
              <a:rPr lang="en-US" altLang="zh-CN" sz="1200" kern="1200" baseline="0" dirty="0" smtClean="0">
                <a:solidFill>
                  <a:schemeClr val="tx1"/>
                </a:solidFill>
                <a:effectLst/>
                <a:latin typeface="+mn-lt"/>
                <a:ea typeface="+mn-ea"/>
                <a:cs typeface="+mn-cs"/>
              </a:rPr>
              <a:t> </a:t>
            </a:r>
            <a:r>
              <a:rPr lang="zh-CN" altLang="en-US" sz="1200" kern="1200" dirty="0" smtClean="0">
                <a:solidFill>
                  <a:schemeClr val="tx1"/>
                </a:solidFill>
                <a:effectLst/>
                <a:latin typeface="+mn-lt"/>
                <a:ea typeface="+mn-ea"/>
                <a:cs typeface="+mn-cs"/>
              </a:rPr>
              <a:t>自</a:t>
            </a:r>
            <a:r>
              <a:rPr lang="en-US" altLang="zh-CN" sz="1200" kern="1200" dirty="0" smtClean="0">
                <a:solidFill>
                  <a:schemeClr val="tx1"/>
                </a:solidFill>
                <a:effectLst/>
                <a:latin typeface="+mn-lt"/>
                <a:ea typeface="+mn-ea"/>
                <a:cs typeface="+mn-cs"/>
              </a:rPr>
              <a:t>2010</a:t>
            </a:r>
            <a:r>
              <a:rPr lang="zh-CN" altLang="en-US" sz="1200" kern="1200" dirty="0" smtClean="0">
                <a:solidFill>
                  <a:schemeClr val="tx1"/>
                </a:solidFill>
                <a:effectLst/>
                <a:latin typeface="+mn-lt"/>
                <a:ea typeface="+mn-ea"/>
                <a:cs typeface="+mn-cs"/>
              </a:rPr>
              <a:t>年，中国是全球互联网使用者最多的国家，截至到</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en-US" sz="1200" kern="1200" dirty="0" smtClean="0">
                <a:solidFill>
                  <a:schemeClr val="tx1"/>
                </a:solidFill>
                <a:effectLst/>
                <a:latin typeface="+mn-lt"/>
                <a:ea typeface="+mn-ea"/>
                <a:cs typeface="+mn-cs"/>
              </a:rPr>
              <a:t>月，已达</a:t>
            </a:r>
            <a:r>
              <a:rPr lang="en-US" altLang="zh-CN" sz="1200" kern="1200" dirty="0" smtClean="0">
                <a:solidFill>
                  <a:schemeClr val="tx1"/>
                </a:solidFill>
                <a:effectLst/>
                <a:latin typeface="+mn-lt"/>
                <a:ea typeface="+mn-ea"/>
                <a:cs typeface="+mn-cs"/>
              </a:rPr>
              <a:t>6.5</a:t>
            </a:r>
            <a:r>
              <a:rPr lang="zh-CN" altLang="en-US" sz="1200" kern="1200" dirty="0" smtClean="0">
                <a:solidFill>
                  <a:schemeClr val="tx1"/>
                </a:solidFill>
                <a:effectLst/>
                <a:latin typeface="+mn-lt"/>
                <a:ea typeface="+mn-ea"/>
                <a:cs typeface="+mn-cs"/>
              </a:rPr>
              <a:t>亿</a:t>
            </a:r>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  </a:t>
            </a:r>
            <a:r>
              <a:rPr lang="zh-CN" altLang="en-US" sz="1200" kern="1200" dirty="0" smtClean="0">
                <a:solidFill>
                  <a:schemeClr val="tx1"/>
                </a:solidFill>
                <a:effectLst/>
                <a:latin typeface="+mn-lt"/>
                <a:ea typeface="+mn-ea"/>
                <a:cs typeface="+mn-cs"/>
              </a:rPr>
              <a:t>互联网渗透率也从</a:t>
            </a:r>
            <a:r>
              <a:rPr lang="en-US" altLang="zh-CN" sz="1200" kern="1200" dirty="0" smtClean="0">
                <a:solidFill>
                  <a:schemeClr val="tx1"/>
                </a:solidFill>
                <a:effectLst/>
                <a:latin typeface="+mn-lt"/>
                <a:ea typeface="+mn-ea"/>
                <a:cs typeface="+mn-cs"/>
              </a:rPr>
              <a:t>2006</a:t>
            </a:r>
            <a:r>
              <a:rPr lang="zh-CN" altLang="en-US" sz="1200" kern="1200" dirty="0" smtClean="0">
                <a:solidFill>
                  <a:schemeClr val="tx1"/>
                </a:solidFill>
                <a:effectLst/>
                <a:latin typeface="+mn-lt"/>
                <a:ea typeface="+mn-ea"/>
                <a:cs typeface="+mn-cs"/>
              </a:rPr>
              <a:t>年的</a:t>
            </a:r>
            <a:r>
              <a:rPr lang="en-US" altLang="zh-CN" sz="1200" kern="1200" dirty="0" smtClean="0">
                <a:solidFill>
                  <a:schemeClr val="tx1"/>
                </a:solidFill>
                <a:effectLst/>
                <a:latin typeface="+mn-lt"/>
                <a:ea typeface="+mn-ea"/>
                <a:cs typeface="+mn-cs"/>
              </a:rPr>
              <a:t>10.5%</a:t>
            </a:r>
            <a:r>
              <a:rPr lang="zh-CN" altLang="en-US" sz="1200" kern="1200" dirty="0" smtClean="0">
                <a:solidFill>
                  <a:schemeClr val="tx1"/>
                </a:solidFill>
                <a:effectLst/>
                <a:latin typeface="+mn-lt"/>
                <a:ea typeface="+mn-ea"/>
                <a:cs typeface="+mn-cs"/>
              </a:rPr>
              <a:t>上升到了</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年的</a:t>
            </a:r>
            <a:r>
              <a:rPr lang="en-US" altLang="zh-CN" sz="1200" kern="1200" dirty="0" smtClean="0">
                <a:solidFill>
                  <a:schemeClr val="tx1"/>
                </a:solidFill>
                <a:effectLst/>
                <a:latin typeface="+mn-lt"/>
                <a:ea typeface="+mn-ea"/>
                <a:cs typeface="+mn-cs"/>
              </a:rPr>
              <a:t>47.9% </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线上购物者</a:t>
            </a:r>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   </a:t>
            </a:r>
            <a:r>
              <a:rPr lang="zh-CN" altLang="en-US" sz="1200" kern="1200" dirty="0" smtClean="0">
                <a:solidFill>
                  <a:schemeClr val="tx1"/>
                </a:solidFill>
                <a:effectLst/>
                <a:latin typeface="+mn-lt"/>
                <a:ea typeface="+mn-ea"/>
                <a:cs typeface="+mn-cs"/>
              </a:rPr>
              <a:t>线上购物时最受欢迎的活动之一，线上购物者的增长率大于互联网使用者</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   </a:t>
            </a:r>
            <a:r>
              <a:rPr lang="zh-CN" altLang="en-US" sz="1200" kern="1200" dirty="0" smtClean="0">
                <a:solidFill>
                  <a:schemeClr val="tx1"/>
                </a:solidFill>
                <a:effectLst/>
                <a:latin typeface="+mn-lt"/>
                <a:ea typeface="+mn-ea"/>
                <a:cs typeface="+mn-cs"/>
              </a:rPr>
              <a:t>中国的线上购物着的数量从</a:t>
            </a:r>
            <a:r>
              <a:rPr lang="en-US" altLang="zh-CN" sz="1200" kern="1200" dirty="0" smtClean="0">
                <a:solidFill>
                  <a:schemeClr val="tx1"/>
                </a:solidFill>
                <a:effectLst/>
                <a:latin typeface="+mn-lt"/>
                <a:ea typeface="+mn-ea"/>
                <a:cs typeface="+mn-cs"/>
              </a:rPr>
              <a:t>2010</a:t>
            </a:r>
            <a:r>
              <a:rPr lang="zh-CN" altLang="en-US" sz="1200" kern="1200" baseline="0" dirty="0" smtClean="0">
                <a:solidFill>
                  <a:schemeClr val="tx1"/>
                </a:solidFill>
                <a:effectLst/>
                <a:latin typeface="+mn-lt"/>
                <a:ea typeface="+mn-ea"/>
                <a:cs typeface="+mn-cs"/>
              </a:rPr>
              <a:t>年的</a:t>
            </a:r>
            <a:r>
              <a:rPr lang="en-US" altLang="zh-CN" sz="1200" kern="1200" baseline="0" dirty="0" smtClean="0">
                <a:solidFill>
                  <a:schemeClr val="tx1"/>
                </a:solidFill>
                <a:effectLst/>
                <a:latin typeface="+mn-lt"/>
                <a:ea typeface="+mn-ea"/>
                <a:cs typeface="+mn-cs"/>
              </a:rPr>
              <a:t>3</a:t>
            </a:r>
            <a:r>
              <a:rPr lang="zh-CN" altLang="en-US" sz="1200" kern="1200" baseline="0" dirty="0" smtClean="0">
                <a:solidFill>
                  <a:schemeClr val="tx1"/>
                </a:solidFill>
                <a:effectLst/>
                <a:latin typeface="+mn-lt"/>
                <a:ea typeface="+mn-ea"/>
                <a:cs typeface="+mn-cs"/>
              </a:rPr>
              <a:t>亿增长到了</a:t>
            </a:r>
            <a:r>
              <a:rPr lang="en-US" altLang="zh-CN" sz="1200" kern="1200" dirty="0" smtClean="0">
                <a:solidFill>
                  <a:schemeClr val="tx1"/>
                </a:solidFill>
                <a:effectLst/>
                <a:latin typeface="+mn-lt"/>
                <a:ea typeface="+mn-ea"/>
                <a:cs typeface="+mn-cs"/>
              </a:rPr>
              <a:t>2014</a:t>
            </a:r>
            <a:r>
              <a:rPr lang="zh-CN" altLang="en-US" sz="1200" kern="1200" dirty="0" smtClean="0">
                <a:solidFill>
                  <a:schemeClr val="tx1"/>
                </a:solidFill>
                <a:effectLst/>
                <a:latin typeface="+mn-lt"/>
                <a:ea typeface="+mn-ea"/>
                <a:cs typeface="+mn-cs"/>
              </a:rPr>
              <a:t>年的</a:t>
            </a:r>
            <a:r>
              <a:rPr lang="en-US" altLang="zh-CN" sz="1200" kern="1200" dirty="0" smtClean="0">
                <a:solidFill>
                  <a:schemeClr val="tx1"/>
                </a:solidFill>
                <a:effectLst/>
                <a:latin typeface="+mn-lt"/>
                <a:ea typeface="+mn-ea"/>
                <a:cs typeface="+mn-cs"/>
              </a:rPr>
              <a:t>3.6</a:t>
            </a:r>
            <a:r>
              <a:rPr lang="zh-CN" altLang="en-US" sz="1200" kern="1200" dirty="0" smtClean="0">
                <a:solidFill>
                  <a:schemeClr val="tx1"/>
                </a:solidFill>
                <a:effectLst/>
                <a:latin typeface="+mn-lt"/>
                <a:ea typeface="+mn-ea"/>
                <a:cs typeface="+mn-cs"/>
              </a:rPr>
              <a:t>亿万</a:t>
            </a:r>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endParaRPr lang="en-GB" baseline="0" dirty="0" smtClean="0"/>
          </a:p>
          <a:p>
            <a:r>
              <a:rPr lang="zh-CN" altLang="en-US" baseline="0" dirty="0" smtClean="0"/>
              <a:t>互联网使用者和线上购物者的变化也在不断鼓励着彩妆品类开发线上渠道</a:t>
            </a:r>
            <a:endParaRPr lang="en-US" altLang="zh-CN" baseline="0" dirty="0" smtClean="0"/>
          </a:p>
          <a:p>
            <a:endParaRPr lang="en-GB" baseline="0" dirty="0" smtClean="0"/>
          </a:p>
          <a:p>
            <a:r>
              <a:rPr lang="zh-CN" altLang="en-US" baseline="0" dirty="0" smtClean="0"/>
              <a:t>不仅如此，美容博客及视频的发布也越来越受到年轻消费者的欢迎</a:t>
            </a:r>
            <a:endParaRPr lang="en-GB" baseline="0" dirty="0" smtClean="0"/>
          </a:p>
        </p:txBody>
      </p:sp>
      <p:sp>
        <p:nvSpPr>
          <p:cNvPr id="4" name="Slide Number Placeholder 3"/>
          <p:cNvSpPr>
            <a:spLocks noGrp="1"/>
          </p:cNvSpPr>
          <p:nvPr>
            <p:ph type="sldNum" sz="quarter" idx="10"/>
          </p:nvPr>
        </p:nvSpPr>
        <p:spPr/>
        <p:txBody>
          <a:bodyPr/>
          <a:lstStyle/>
          <a:p>
            <a:fld id="{02F45C00-4177-4407-AE72-E15C20448735}" type="slidenum">
              <a:rPr lang="en-US" smtClean="0"/>
              <a:pPr/>
              <a:t>16</a:t>
            </a:fld>
            <a:endParaRPr lang="en-US"/>
          </a:p>
        </p:txBody>
      </p:sp>
    </p:spTree>
    <p:extLst>
      <p:ext uri="{BB962C8B-B14F-4D97-AF65-F5344CB8AC3E}">
        <p14:creationId xmlns:p14="http://schemas.microsoft.com/office/powerpoint/2010/main" val="3666212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aseline="0" dirty="0" smtClean="0"/>
              <a:t>随着智能手机的发展及越来越受到消费者的欢迎，移动电子商务在中国也发展迅速。截止到</a:t>
            </a:r>
            <a:r>
              <a:rPr lang="en-US" altLang="zh-CN" baseline="0" dirty="0" smtClean="0"/>
              <a:t>2014</a:t>
            </a:r>
            <a:r>
              <a:rPr lang="zh-CN" altLang="en-US" baseline="0" dirty="0" smtClean="0"/>
              <a:t>年底，</a:t>
            </a:r>
            <a:r>
              <a:rPr lang="en-GB" altLang="zh-CN" baseline="0" dirty="0" smtClean="0"/>
              <a:t>5.57</a:t>
            </a:r>
            <a:r>
              <a:rPr lang="zh-CN" altLang="en-US" baseline="0" dirty="0" smtClean="0"/>
              <a:t>亿手机用户有了在手机上购物的体验。很多白领即使在去工作或回家的路上也会用手机购物。在年轻人群体中，美容博客也变得越来越受欢迎，比如美丽说，一个专门推荐淘宝网上的时尚品牌及产品的网站 ；还有蘑菇街，聚集了很多线上买手对美容产品的推荐。</a:t>
            </a:r>
            <a:endParaRPr lang="en-GB" altLang="zh-CN" baseline="0" dirty="0" smtClean="0"/>
          </a:p>
        </p:txBody>
      </p:sp>
      <p:sp>
        <p:nvSpPr>
          <p:cNvPr id="4" name="灯片编号占位符 3"/>
          <p:cNvSpPr>
            <a:spLocks noGrp="1"/>
          </p:cNvSpPr>
          <p:nvPr>
            <p:ph type="sldNum" sz="quarter" idx="10"/>
          </p:nvPr>
        </p:nvSpPr>
        <p:spPr/>
        <p:txBody>
          <a:bodyPr/>
          <a:lstStyle/>
          <a:p>
            <a:fld id="{02F45C00-4177-4407-AE72-E15C20448735}" type="slidenum">
              <a:rPr lang="en-US" smtClean="0"/>
              <a:pPr/>
              <a:t>17</a:t>
            </a:fld>
            <a:endParaRPr lang="en-US"/>
          </a:p>
        </p:txBody>
      </p:sp>
    </p:spTree>
    <p:extLst>
      <p:ext uri="{BB962C8B-B14F-4D97-AF65-F5344CB8AC3E}">
        <p14:creationId xmlns:p14="http://schemas.microsoft.com/office/powerpoint/2010/main" val="2306791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hangingPunct="1">
              <a:spcBef>
                <a:spcPct val="0"/>
              </a:spcBef>
            </a:pPr>
            <a:r>
              <a:rPr lang="zh-CN" altLang="en-US" baseline="0" dirty="0" smtClean="0"/>
              <a:t>最后一章有关于中国彩妆的未来展望</a:t>
            </a:r>
            <a:endParaRPr lang="en-GB" dirty="0"/>
          </a:p>
        </p:txBody>
      </p:sp>
      <p:sp>
        <p:nvSpPr>
          <p:cNvPr id="4" name="Slide Number Placeholder 3"/>
          <p:cNvSpPr>
            <a:spLocks noGrp="1"/>
          </p:cNvSpPr>
          <p:nvPr>
            <p:ph type="sldNum" sz="quarter" idx="10"/>
          </p:nvPr>
        </p:nvSpPr>
        <p:spPr/>
        <p:txBody>
          <a:bodyPr/>
          <a:lstStyle/>
          <a:p>
            <a:fld id="{02F45C00-4177-4407-AE72-E15C20448735}" type="slidenum">
              <a:rPr lang="en-US" smtClean="0"/>
              <a:pPr/>
              <a:t>18</a:t>
            </a:fld>
            <a:endParaRPr lang="en-US"/>
          </a:p>
        </p:txBody>
      </p:sp>
    </p:spTree>
    <p:extLst>
      <p:ext uri="{BB962C8B-B14F-4D97-AF65-F5344CB8AC3E}">
        <p14:creationId xmlns:p14="http://schemas.microsoft.com/office/powerpoint/2010/main" val="1385622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aseline="0" dirty="0" smtClean="0"/>
              <a:t>如图的可视化工具提供了彩妆的未来展望。显示了彩妆在不同区域的增长率，颜色越深的代表着未来增长率越强。中国</a:t>
            </a:r>
            <a:r>
              <a:rPr lang="en-US" altLang="zh-CN" baseline="0" dirty="0" smtClean="0"/>
              <a:t>2014-2019</a:t>
            </a:r>
            <a:r>
              <a:rPr lang="zh-CN" altLang="en-US" baseline="0" dirty="0" smtClean="0"/>
              <a:t>年复合增长率为</a:t>
            </a:r>
            <a:r>
              <a:rPr lang="en-US" altLang="zh-CN" baseline="0" dirty="0" smtClean="0"/>
              <a:t>9.2%</a:t>
            </a:r>
            <a:r>
              <a:rPr lang="zh-CN" altLang="en-US" baseline="0" dirty="0" smtClean="0"/>
              <a:t>，有望成为整个彩妆市场发展中发展势头最猛的区域。</a:t>
            </a:r>
            <a:endParaRPr lang="en-GB" baseline="0" dirty="0" smtClean="0"/>
          </a:p>
        </p:txBody>
      </p:sp>
      <p:sp>
        <p:nvSpPr>
          <p:cNvPr id="4" name="灯片编号占位符 3"/>
          <p:cNvSpPr>
            <a:spLocks noGrp="1"/>
          </p:cNvSpPr>
          <p:nvPr>
            <p:ph type="sldNum" sz="quarter" idx="10"/>
          </p:nvPr>
        </p:nvSpPr>
        <p:spPr/>
        <p:txBody>
          <a:bodyPr/>
          <a:lstStyle/>
          <a:p>
            <a:fld id="{02F45C00-4177-4407-AE72-E15C20448735}" type="slidenum">
              <a:rPr lang="en-US" smtClean="0"/>
              <a:pPr/>
              <a:t>19</a:t>
            </a:fld>
            <a:endParaRPr lang="en-US"/>
          </a:p>
        </p:txBody>
      </p:sp>
    </p:spTree>
    <p:extLst>
      <p:ext uri="{BB962C8B-B14F-4D97-AF65-F5344CB8AC3E}">
        <p14:creationId xmlns:p14="http://schemas.microsoft.com/office/powerpoint/2010/main" val="1160206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自</a:t>
            </a:r>
            <a:r>
              <a:rPr lang="en-US" altLang="zh-CN" dirty="0" smtClean="0"/>
              <a:t>2014</a:t>
            </a:r>
            <a:r>
              <a:rPr lang="zh-CN" altLang="en-US" dirty="0" smtClean="0"/>
              <a:t>年开始，大约</a:t>
            </a:r>
            <a:r>
              <a:rPr lang="en-US" altLang="zh-CN" dirty="0" smtClean="0"/>
              <a:t>59</a:t>
            </a:r>
            <a:r>
              <a:rPr lang="zh-CN" altLang="en-US" dirty="0" smtClean="0"/>
              <a:t>亿美金来自于中国</a:t>
            </a:r>
            <a:r>
              <a:rPr lang="en-GB" baseline="0" dirty="0" smtClean="0"/>
              <a:t>, 2014</a:t>
            </a:r>
            <a:r>
              <a:rPr lang="zh-CN" altLang="en-US" baseline="0" dirty="0" smtClean="0"/>
              <a:t>到</a:t>
            </a:r>
            <a:r>
              <a:rPr lang="en-US" altLang="zh-CN" baseline="0" dirty="0" smtClean="0"/>
              <a:t>2019</a:t>
            </a:r>
            <a:r>
              <a:rPr lang="zh-CN" altLang="en-US" baseline="0" dirty="0" smtClean="0"/>
              <a:t>年，积累了</a:t>
            </a:r>
            <a:r>
              <a:rPr lang="en-US" altLang="zh-CN" baseline="0" dirty="0" smtClean="0"/>
              <a:t>74%</a:t>
            </a:r>
            <a:r>
              <a:rPr lang="zh-CN" altLang="en-US" baseline="0" dirty="0" smtClean="0"/>
              <a:t>的零售额增长。预计，这个增长还将有望被提升，原因有三：我们国民越来越多地使用彩妆产品、彩妆更多的渗透在了三四线城市、个人可支配收入的提升使得部分消费者倾向于购买更好的高端产品。</a:t>
            </a:r>
            <a:endParaRPr lang="en-GB" baseline="0" dirty="0" smtClean="0"/>
          </a:p>
          <a:p>
            <a:endParaRPr lang="en-GB" baseline="0" dirty="0" smtClean="0"/>
          </a:p>
          <a:p>
            <a:endParaRPr lang="en-GB" baseline="0" dirty="0" smtClean="0"/>
          </a:p>
        </p:txBody>
      </p:sp>
      <p:sp>
        <p:nvSpPr>
          <p:cNvPr id="4" name="灯片编号占位符 3"/>
          <p:cNvSpPr>
            <a:spLocks noGrp="1"/>
          </p:cNvSpPr>
          <p:nvPr>
            <p:ph type="sldNum" sz="quarter" idx="10"/>
          </p:nvPr>
        </p:nvSpPr>
        <p:spPr/>
        <p:txBody>
          <a:bodyPr/>
          <a:lstStyle/>
          <a:p>
            <a:fld id="{02F45C00-4177-4407-AE72-E15C20448735}" type="slidenum">
              <a:rPr lang="en-US" smtClean="0"/>
              <a:pPr/>
              <a:t>20</a:t>
            </a:fld>
            <a:endParaRPr lang="en-US"/>
          </a:p>
        </p:txBody>
      </p:sp>
    </p:spTree>
    <p:extLst>
      <p:ext uri="{BB962C8B-B14F-4D97-AF65-F5344CB8AC3E}">
        <p14:creationId xmlns:p14="http://schemas.microsoft.com/office/powerpoint/2010/main" val="1094778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aseline="0" dirty="0" smtClean="0"/>
              <a:t>线上零售仍然是彩妆最有活力的销售渠道。自</a:t>
            </a:r>
            <a:r>
              <a:rPr lang="en-GB" baseline="0" dirty="0" smtClean="0"/>
              <a:t>2009-2014</a:t>
            </a:r>
            <a:r>
              <a:rPr lang="zh-CN" altLang="en-US" baseline="0" dirty="0" smtClean="0"/>
              <a:t>年，该渠道记录了</a:t>
            </a:r>
            <a:r>
              <a:rPr lang="en-US" altLang="zh-CN" baseline="0" dirty="0" smtClean="0"/>
              <a:t>102%</a:t>
            </a:r>
            <a:r>
              <a:rPr lang="zh-CN" altLang="en-US" baseline="0" dirty="0" smtClean="0"/>
              <a:t>的年复合增长率，远远高于全球的</a:t>
            </a:r>
            <a:r>
              <a:rPr lang="en-US" altLang="zh-CN" baseline="0" dirty="0" smtClean="0"/>
              <a:t>12.3</a:t>
            </a:r>
            <a:r>
              <a:rPr lang="en-GB" baseline="0" dirty="0" smtClean="0"/>
              <a:t>%</a:t>
            </a:r>
            <a:r>
              <a:rPr lang="zh-CN" altLang="en-US" baseline="0" dirty="0" smtClean="0"/>
              <a:t>。该趋势仍然在未来继续着，预计整个彩妆的销售额分摊到在线上渠道有</a:t>
            </a:r>
            <a:r>
              <a:rPr lang="en-US" altLang="zh-CN" baseline="0" dirty="0" smtClean="0"/>
              <a:t>26%</a:t>
            </a:r>
            <a:r>
              <a:rPr lang="zh-CN" altLang="en-US" baseline="0" dirty="0" smtClean="0"/>
              <a:t>。</a:t>
            </a:r>
            <a:endParaRPr lang="en-GB" baseline="0" dirty="0" smtClean="0"/>
          </a:p>
        </p:txBody>
      </p:sp>
      <p:sp>
        <p:nvSpPr>
          <p:cNvPr id="4" name="灯片编号占位符 3"/>
          <p:cNvSpPr>
            <a:spLocks noGrp="1"/>
          </p:cNvSpPr>
          <p:nvPr>
            <p:ph type="sldNum" sz="quarter" idx="10"/>
          </p:nvPr>
        </p:nvSpPr>
        <p:spPr/>
        <p:txBody>
          <a:bodyPr/>
          <a:lstStyle/>
          <a:p>
            <a:fld id="{02F45C00-4177-4407-AE72-E15C20448735}" type="slidenum">
              <a:rPr lang="en-US" smtClean="0"/>
              <a:pPr/>
              <a:t>21</a:t>
            </a:fld>
            <a:endParaRPr lang="en-US"/>
          </a:p>
        </p:txBody>
      </p:sp>
    </p:spTree>
    <p:extLst>
      <p:ext uri="{BB962C8B-B14F-4D97-AF65-F5344CB8AC3E}">
        <p14:creationId xmlns:p14="http://schemas.microsoft.com/office/powerpoint/2010/main" val="265144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92500" lnSpcReduction="20000"/>
          </a:bodyPr>
          <a:lstStyle/>
          <a:p>
            <a:endParaRPr lang="en-GB" dirty="0" smtClean="0"/>
          </a:p>
          <a:p>
            <a:r>
              <a:rPr lang="zh-CN" altLang="en-US" baseline="0" dirty="0" smtClean="0"/>
              <a:t>总结而言，我想跟大家分享三个重点</a:t>
            </a:r>
            <a:endParaRPr lang="en-US" baseline="0" dirty="0" smtClean="0"/>
          </a:p>
          <a:p>
            <a:endParaRPr lang="en-GB" baseline="0" dirty="0" smtClean="0"/>
          </a:p>
          <a:p>
            <a:pPr lvl="0" algn="ctr"/>
            <a:r>
              <a:rPr lang="en-GB" altLang="zh-CN" sz="1800" b="1" dirty="0" smtClean="0">
                <a:latin typeface="Georgia" pitchFamily="18" charset="0"/>
              </a:rPr>
              <a:t>Korean Wave</a:t>
            </a:r>
          </a:p>
          <a:p>
            <a:pPr lvl="1" algn="l"/>
            <a:r>
              <a:rPr lang="zh-CN" altLang="en-US" sz="1400" dirty="0" smtClean="0"/>
              <a:t>韩国品牌在彩妆品类有着极大的竞争力，主要的竞争对手也来源于韩国，它们热衷于把来自韩国最富创新力的产品带到国内市场，例如，前面提到的气垫粉底、咬唇妆以及也许在不久的将来气垫腮红。</a:t>
            </a:r>
            <a:endParaRPr lang="en-GB" altLang="zh-CN" sz="1400" dirty="0" smtClean="0">
              <a:latin typeface="Georgia" pitchFamily="18" charset="0"/>
            </a:endParaRPr>
          </a:p>
          <a:p>
            <a:pPr lvl="1" algn="l"/>
            <a:r>
              <a:rPr lang="zh-CN" altLang="en-US" sz="1400" dirty="0" smtClean="0"/>
              <a:t>实时创新也为吸引消费者提供了前提，尤其是年轻白领及学生，他们将会是未来</a:t>
            </a:r>
            <a:r>
              <a:rPr lang="en-US" altLang="zh-CN" sz="1400" dirty="0" smtClean="0"/>
              <a:t>5-10</a:t>
            </a:r>
            <a:r>
              <a:rPr lang="zh-CN" altLang="en-US" sz="1400" dirty="0" smtClean="0"/>
              <a:t>年主要的主流消费者群体。</a:t>
            </a:r>
            <a:endParaRPr lang="en-GB" altLang="zh-CN" sz="1400" dirty="0" smtClean="0">
              <a:latin typeface="Georgia" pitchFamily="18" charset="0"/>
            </a:endParaRPr>
          </a:p>
          <a:p>
            <a:pPr lvl="0" algn="ctr" rtl="0"/>
            <a:r>
              <a:rPr lang="en-GB" altLang="zh-CN" sz="1800" b="1" dirty="0" smtClean="0">
                <a:latin typeface="Georgia" pitchFamily="18" charset="0"/>
              </a:rPr>
              <a:t>Distribution</a:t>
            </a:r>
          </a:p>
          <a:p>
            <a:pPr lvl="1" algn="l" rtl="0"/>
            <a:endParaRPr lang="en-GB" altLang="zh-CN" sz="1400" dirty="0" smtClean="0">
              <a:latin typeface="Georgia" pitchFamily="18" charset="0"/>
            </a:endParaRPr>
          </a:p>
          <a:p>
            <a:pPr lvl="1" algn="l" rtl="0"/>
            <a:r>
              <a:rPr lang="zh-CN" altLang="en-US" sz="1400" dirty="0" smtClean="0">
                <a:latin typeface="Georgia" pitchFamily="18" charset="0"/>
              </a:rPr>
              <a:t>保健美容专卖店正在往下线城市开发，无论是个体店还是连锁式经营</a:t>
            </a:r>
            <a:endParaRPr lang="en-GB" altLang="zh-CN" sz="1400" dirty="0" smtClean="0">
              <a:latin typeface="Georgia" pitchFamily="18" charset="0"/>
            </a:endParaRPr>
          </a:p>
          <a:p>
            <a:pPr lvl="1" algn="l" rtl="0"/>
            <a:endParaRPr lang="en-US" altLang="zh-CN" sz="1400" dirty="0" smtClean="0">
              <a:latin typeface="Georgia" pitchFamily="18" charset="0"/>
            </a:endParaRPr>
          </a:p>
          <a:p>
            <a:pPr lvl="1"/>
            <a:r>
              <a:rPr lang="zh-CN" altLang="en-US" sz="1400" dirty="0" smtClean="0">
                <a:latin typeface="Georgia" pitchFamily="18" charset="0"/>
              </a:rPr>
              <a:t>线上零售仍然是未来发展最好的一个渠道，除了</a:t>
            </a:r>
            <a:r>
              <a:rPr lang="en-US" altLang="zh-CN" sz="1400" dirty="0" smtClean="0">
                <a:latin typeface="Georgia" pitchFamily="18" charset="0"/>
              </a:rPr>
              <a:t>B2C</a:t>
            </a:r>
            <a:r>
              <a:rPr lang="zh-CN" altLang="en-US" sz="1400" dirty="0" smtClean="0">
                <a:latin typeface="Georgia" pitchFamily="18" charset="0"/>
              </a:rPr>
              <a:t>渠道如天猫、聚美等，新兴电子渠道如微商渠道也是未来互联网零售商的另一选择。</a:t>
            </a:r>
            <a:r>
              <a:rPr lang="en-US" altLang="zh-CN" sz="1400" dirty="0" smtClean="0">
                <a:latin typeface="Georgia" pitchFamily="18" charset="0"/>
              </a:rPr>
              <a:t>  </a:t>
            </a:r>
          </a:p>
          <a:p>
            <a:pPr lvl="0" algn="ctr" rtl="0"/>
            <a:r>
              <a:rPr lang="en-GB" altLang="zh-CN" sz="1800" b="1" dirty="0" smtClean="0">
                <a:latin typeface="Georgia" pitchFamily="18" charset="0"/>
              </a:rPr>
              <a:t>Competition</a:t>
            </a:r>
          </a:p>
          <a:p>
            <a:pPr lvl="1" algn="l" rtl="0"/>
            <a:endParaRPr lang="en-GB" altLang="zh-CN" sz="1400" dirty="0" smtClean="0">
              <a:latin typeface="Georgia" pitchFamily="18" charset="0"/>
            </a:endParaRPr>
          </a:p>
          <a:p>
            <a:pPr lvl="1" algn="l" rtl="0"/>
            <a:r>
              <a:rPr lang="zh-CN" altLang="en-US" sz="1400" dirty="0" smtClean="0">
                <a:latin typeface="Georgia" pitchFamily="18" charset="0"/>
              </a:rPr>
              <a:t>外资品牌商仍然把重心放在中国大陆市场。</a:t>
            </a:r>
            <a:endParaRPr lang="en-US" altLang="zh-CN" sz="1400" dirty="0" smtClean="0">
              <a:latin typeface="Georgia" pitchFamily="18" charset="0"/>
            </a:endParaRPr>
          </a:p>
          <a:p>
            <a:pPr lvl="1" algn="l" rtl="0"/>
            <a:endParaRPr lang="en-GB" altLang="zh-CN" sz="1400" dirty="0" smtClean="0">
              <a:latin typeface="Georgia" pitchFamily="18" charset="0"/>
            </a:endParaRPr>
          </a:p>
          <a:p>
            <a:pPr lvl="1" algn="l" rtl="0"/>
            <a:r>
              <a:rPr lang="zh-CN" altLang="en-US" sz="1400" dirty="0" smtClean="0">
                <a:latin typeface="Georgia" pitchFamily="18" charset="0"/>
              </a:rPr>
              <a:t>本土品牌也将不甘示弱，国际品牌与本土品牌越战越强。</a:t>
            </a:r>
            <a:endParaRPr lang="en-GB" baseline="0" dirty="0" smtClean="0"/>
          </a:p>
          <a:p>
            <a:endParaRPr lang="en-GB" baseline="0" dirty="0" smtClean="0"/>
          </a:p>
        </p:txBody>
      </p:sp>
      <p:sp>
        <p:nvSpPr>
          <p:cNvPr id="4" name="灯片编号占位符 3"/>
          <p:cNvSpPr>
            <a:spLocks noGrp="1"/>
          </p:cNvSpPr>
          <p:nvPr>
            <p:ph type="sldNum" sz="quarter" idx="10"/>
          </p:nvPr>
        </p:nvSpPr>
        <p:spPr/>
        <p:txBody>
          <a:bodyPr/>
          <a:lstStyle/>
          <a:p>
            <a:fld id="{02F45C00-4177-4407-AE72-E15C20448735}" type="slidenum">
              <a:rPr lang="en-US" smtClean="0"/>
              <a:pPr/>
              <a:t>22</a:t>
            </a:fld>
            <a:endParaRPr lang="en-US"/>
          </a:p>
        </p:txBody>
      </p:sp>
    </p:spTree>
    <p:extLst>
      <p:ext uri="{BB962C8B-B14F-4D97-AF65-F5344CB8AC3E}">
        <p14:creationId xmlns:p14="http://schemas.microsoft.com/office/powerpoint/2010/main" val="409268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2F45C00-4177-4407-AE72-E15C20448735}" type="slidenum">
              <a:rPr lang="en-US" smtClean="0"/>
              <a:pPr/>
              <a:t>23</a:t>
            </a:fld>
            <a:endParaRPr lang="en-US"/>
          </a:p>
        </p:txBody>
      </p:sp>
    </p:spTree>
    <p:extLst>
      <p:ext uri="{BB962C8B-B14F-4D97-AF65-F5344CB8AC3E}">
        <p14:creationId xmlns:p14="http://schemas.microsoft.com/office/powerpoint/2010/main" val="2629029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www.euromonitor.com/"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Rectangle 8"/>
          <p:cNvSpPr/>
          <p:nvPr/>
        </p:nvSpPr>
        <p:spPr>
          <a:xfrm>
            <a:off x="0" y="1"/>
            <a:ext cx="91440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00188" y="2257425"/>
            <a:ext cx="7058056" cy="520691"/>
          </a:xfrm>
        </p:spPr>
        <p:txBody>
          <a:bodyPr>
            <a:noAutofit/>
          </a:bodyPr>
          <a:lstStyle>
            <a:lvl1pPr>
              <a:lnSpc>
                <a:spcPts val="2100"/>
              </a:lnSpc>
              <a:defRPr lang="en-US" sz="2100" b="1" i="0" cap="all" baseline="0" dirty="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0188" y="2805111"/>
            <a:ext cx="7058072" cy="514352"/>
          </a:xfrm>
        </p:spPr>
        <p:txBody>
          <a:bodyPr numCol="1">
            <a:noAutofit/>
          </a:bodyPr>
          <a:lstStyle>
            <a:lvl1pPr marL="0" indent="0" algn="l">
              <a:lnSpc>
                <a:spcPts val="2100"/>
              </a:lnSpc>
              <a:buNone/>
              <a:defRPr sz="2100" b="0" cap="all" spc="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4" name="Text Placeholder 13"/>
          <p:cNvSpPr>
            <a:spLocks noGrp="1"/>
          </p:cNvSpPr>
          <p:nvPr>
            <p:ph type="body" sz="quarter" idx="10"/>
          </p:nvPr>
        </p:nvSpPr>
        <p:spPr>
          <a:xfrm>
            <a:off x="1500188" y="3300413"/>
            <a:ext cx="7058056" cy="257176"/>
          </a:xfrm>
        </p:spPr>
        <p:txBody>
          <a:bodyPr numCol="1">
            <a:noAutofit/>
          </a:bodyPr>
          <a:lstStyle>
            <a:lvl1pPr marL="0" indent="0">
              <a:buNone/>
              <a:defRPr kumimoji="0" lang="en-US" sz="1300" b="0" i="0" u="none" strike="noStrike" kern="1200" cap="all" spc="0" normalizeH="0" baseline="0" noProof="0" dirty="0" smtClean="0">
                <a:ln>
                  <a:noFill/>
                </a:ln>
                <a:solidFill>
                  <a:schemeClr val="tx1"/>
                </a:solidFill>
                <a:effectLst/>
                <a:uLnTx/>
                <a:uFillTx/>
                <a:latin typeface="Arial" pitchFamily="34" charset="0"/>
                <a:ea typeface="+mn-ea"/>
                <a:cs typeface="Arial" pitchFamily="34" charset="0"/>
              </a:defRPr>
            </a:lvl1pPr>
          </a:lstStyle>
          <a:p>
            <a:pPr lvl="0"/>
            <a:r>
              <a:rPr lang="en-US" smtClean="0"/>
              <a:t>Click to edit Master text styles</a:t>
            </a:r>
          </a:p>
        </p:txBody>
      </p:sp>
      <p:sp>
        <p:nvSpPr>
          <p:cNvPr id="10" name="Rectangle 9"/>
          <p:cNvSpPr/>
          <p:nvPr/>
        </p:nvSpPr>
        <p:spPr>
          <a:xfrm>
            <a:off x="0" y="2276475"/>
            <a:ext cx="1440655" cy="1734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eHorRgb-forPPT.png"/>
          <p:cNvPicPr>
            <a:picLocks noChangeAspect="1"/>
          </p:cNvPicPr>
          <p:nvPr/>
        </p:nvPicPr>
        <p:blipFill>
          <a:blip r:embed="rId2" cstate="print"/>
          <a:stretch>
            <a:fillRect/>
          </a:stretch>
        </p:blipFill>
        <p:spPr>
          <a:xfrm>
            <a:off x="571500" y="1645920"/>
            <a:ext cx="2571750" cy="387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85772" y="600064"/>
            <a:ext cx="5891228" cy="5389575"/>
          </a:xfrm>
        </p:spPr>
        <p:txBody>
          <a:bodyPr numCol="1" anchor="ctr" anchorCtr="0"/>
          <a:lstStyle>
            <a:lvl1pPr marL="0" marR="0" indent="0" algn="l" defTabSz="914400" rtl="0" eaLnBrk="1" fontAlgn="auto" latinLnBrk="0" hangingPunct="1">
              <a:lnSpc>
                <a:spcPct val="100000"/>
              </a:lnSpc>
              <a:spcBef>
                <a:spcPts val="600"/>
              </a:spcBef>
              <a:spcAft>
                <a:spcPts val="600"/>
              </a:spcAft>
              <a:buClr>
                <a:srgbClr val="77787B"/>
              </a:buClr>
              <a:buSzPct val="100000"/>
              <a:buFontTx/>
              <a:buNone/>
              <a:tabLst/>
              <a:defRPr sz="2100" cap="all" baseline="0">
                <a:latin typeface="+mj-lt"/>
              </a:defRPr>
            </a:lvl1pPr>
            <a:lvl2pPr indent="0">
              <a:buFontTx/>
              <a:buNone/>
              <a:defRPr/>
            </a:lvl2pPr>
            <a:lvl3pPr indent="0">
              <a:buFontTx/>
              <a:buNone/>
              <a:defRPr/>
            </a:lvl3pPr>
            <a:lvl4pPr indent="0">
              <a:buFontTx/>
              <a:buNone/>
              <a:defRPr/>
            </a:lvl4pPr>
            <a:lvl5pPr indent="0">
              <a:buFontTx/>
              <a:buNone/>
              <a:defRPr/>
            </a:lvl5pPr>
          </a:lstStyle>
          <a:p>
            <a:pPr lvl="0"/>
            <a:r>
              <a:rPr lang="en-US" smtClean="0"/>
              <a:t>Click to edit Master text styles</a:t>
            </a:r>
          </a:p>
        </p:txBody>
      </p:sp>
      <p:sp>
        <p:nvSpPr>
          <p:cNvPr id="5" name="Picture Placeholder 4"/>
          <p:cNvSpPr>
            <a:spLocks noGrp="1"/>
          </p:cNvSpPr>
          <p:nvPr>
            <p:ph type="pic" sz="quarter" idx="10"/>
          </p:nvPr>
        </p:nvSpPr>
        <p:spPr>
          <a:xfrm>
            <a:off x="6743700" y="0"/>
            <a:ext cx="2400300" cy="6858000"/>
          </a:xfrm>
        </p:spPr>
        <p:txBody>
          <a:bodyPr/>
          <a:lstStyle/>
          <a:p>
            <a:r>
              <a:rPr lang="en-US" smtClean="0"/>
              <a:t>Click icon to add picture</a:t>
            </a:r>
            <a:endParaRPr lang="en-US"/>
          </a:p>
        </p:txBody>
      </p:sp>
      <p:pic>
        <p:nvPicPr>
          <p:cNvPr id="7" name="Picture 6" descr="eHorRgb-forPPT.png"/>
          <p:cNvPicPr>
            <a:picLocks noChangeAspect="1"/>
          </p:cNvPicPr>
          <p:nvPr/>
        </p:nvPicPr>
        <p:blipFill>
          <a:blip r:embed="rId2" cstate="print"/>
          <a:stretch>
            <a:fillRect/>
          </a:stretch>
        </p:blipFill>
        <p:spPr>
          <a:xfrm>
            <a:off x="185738" y="312420"/>
            <a:ext cx="1088145" cy="16383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5" name="Text Placeholder 8"/>
          <p:cNvSpPr>
            <a:spLocks noGrp="1"/>
          </p:cNvSpPr>
          <p:nvPr>
            <p:ph type="body" sz="quarter" idx="11"/>
          </p:nvPr>
        </p:nvSpPr>
        <p:spPr>
          <a:xfrm>
            <a:off x="585772" y="402413"/>
            <a:ext cx="7972456" cy="152412"/>
          </a:xfrm>
        </p:spPr>
        <p:txBody>
          <a:bodyPr bIns="45720" numCol="1" anchor="t" anchorCtr="0">
            <a:noAutofit/>
          </a:bodyPr>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
        <p:nvSpPr>
          <p:cNvPr id="4" name="Rectangle 3"/>
          <p:cNvSpPr/>
          <p:nvPr/>
        </p:nvSpPr>
        <p:spPr>
          <a:xfrm>
            <a:off x="0" y="433950"/>
            <a:ext cx="488155" cy="836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numCol="1" spcCol="182880"/>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p:nvPr/>
        </p:nvSpPr>
        <p:spPr>
          <a:xfrm>
            <a:off x="-40482" y="433949"/>
            <a:ext cx="528637" cy="82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8"/>
          <p:cNvSpPr>
            <a:spLocks noGrp="1"/>
          </p:cNvSpPr>
          <p:nvPr>
            <p:ph type="body" sz="quarter" idx="11"/>
          </p:nvPr>
        </p:nvSpPr>
        <p:spPr>
          <a:xfrm>
            <a:off x="585772" y="402413"/>
            <a:ext cx="7972456" cy="152412"/>
          </a:xfrm>
        </p:spPr>
        <p:txBody>
          <a:bodyPr bIns="45720" numCol="1" anchor="t" anchorCtr="0">
            <a:noAutofit/>
          </a:bodyPr>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
        <p:nvSpPr>
          <p:cNvPr id="7" name="Subtitle 4"/>
          <p:cNvSpPr>
            <a:spLocks noGrp="1"/>
          </p:cNvSpPr>
          <p:nvPr>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lumns with Block Head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85772" y="1628768"/>
            <a:ext cx="3857640" cy="4360871"/>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2"/>
          </p:nvPr>
        </p:nvSpPr>
        <p:spPr>
          <a:xfrm>
            <a:off x="585772" y="1243012"/>
            <a:ext cx="3857625" cy="385756"/>
          </a:xfrm>
        </p:spPr>
        <p:txBody>
          <a:bodyPr numCol="1">
            <a:noAutofit/>
          </a:bodyPr>
          <a:lstStyle>
            <a:lvl1pPr marL="0" indent="0">
              <a:buFontTx/>
              <a:buNone/>
              <a:defRPr b="0" i="0" baseline="0">
                <a:solidFill>
                  <a:schemeClr val="tx2"/>
                </a:solidFill>
                <a:latin typeface="Georgia" pitchFamily="18" charset="0"/>
              </a:defRPr>
            </a:lvl1pPr>
            <a:lvl2pPr indent="0">
              <a:buFontTx/>
              <a:buNone/>
              <a:defRPr b="1" i="0" baseline="0"/>
            </a:lvl2pPr>
            <a:lvl3pPr indent="0">
              <a:buFontTx/>
              <a:buNone/>
              <a:defRPr b="1" i="0" baseline="0"/>
            </a:lvl3pPr>
            <a:lvl4pPr indent="0">
              <a:buFontTx/>
              <a:buNone/>
              <a:defRPr b="1" i="0" baseline="0"/>
            </a:lvl4pPr>
            <a:lvl5pPr indent="0">
              <a:buFontTx/>
              <a:buNone/>
              <a:defRPr b="1" i="0" baseline="0"/>
            </a:lvl5pPr>
          </a:lstStyle>
          <a:p>
            <a:pPr lvl="0"/>
            <a:r>
              <a:rPr lang="en-US" smtClean="0"/>
              <a:t>Click to edit Master text styles</a:t>
            </a:r>
          </a:p>
        </p:txBody>
      </p:sp>
      <p:sp>
        <p:nvSpPr>
          <p:cNvPr id="9" name="Content Placeholder 2"/>
          <p:cNvSpPr>
            <a:spLocks noGrp="1"/>
          </p:cNvSpPr>
          <p:nvPr>
            <p:ph idx="13"/>
          </p:nvPr>
        </p:nvSpPr>
        <p:spPr>
          <a:xfrm>
            <a:off x="4700587" y="1628768"/>
            <a:ext cx="3857640" cy="4360871"/>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7"/>
          <p:cNvSpPr>
            <a:spLocks noGrp="1"/>
          </p:cNvSpPr>
          <p:nvPr>
            <p:ph type="body" sz="quarter" idx="14"/>
          </p:nvPr>
        </p:nvSpPr>
        <p:spPr>
          <a:xfrm>
            <a:off x="4700587" y="1243012"/>
            <a:ext cx="3857625" cy="385756"/>
          </a:xfrm>
        </p:spPr>
        <p:txBody>
          <a:bodyPr numCol="1">
            <a:noAutofit/>
          </a:bodyPr>
          <a:lstStyle>
            <a:lvl1pPr marL="0" indent="0">
              <a:buFontTx/>
              <a:buNone/>
              <a:defRPr b="0" i="0" baseline="0">
                <a:solidFill>
                  <a:schemeClr val="tx2"/>
                </a:solidFill>
                <a:latin typeface="Georgia" pitchFamily="18" charset="0"/>
              </a:defRPr>
            </a:lvl1pPr>
            <a:lvl2pPr indent="0">
              <a:buFontTx/>
              <a:buNone/>
              <a:defRPr b="1" i="0" baseline="0"/>
            </a:lvl2pPr>
            <a:lvl3pPr indent="0">
              <a:buFontTx/>
              <a:buNone/>
              <a:defRPr b="1" i="0" baseline="0"/>
            </a:lvl3pPr>
            <a:lvl4pPr indent="0">
              <a:buFontTx/>
              <a:buNone/>
              <a:defRPr b="1" i="0" baseline="0"/>
            </a:lvl4pPr>
            <a:lvl5pPr indent="0">
              <a:buFontTx/>
              <a:buNone/>
              <a:defRPr b="1" i="0" baseline="0"/>
            </a:lvl5pPr>
          </a:lstStyle>
          <a:p>
            <a:pPr lvl="0"/>
            <a:r>
              <a:rPr lang="en-US" smtClean="0"/>
              <a:t>Click to edit Master text styles</a:t>
            </a:r>
          </a:p>
        </p:txBody>
      </p:sp>
      <p:sp>
        <p:nvSpPr>
          <p:cNvPr id="11" name="Rectangle 10"/>
          <p:cNvSpPr/>
          <p:nvPr/>
        </p:nvSpPr>
        <p:spPr>
          <a:xfrm>
            <a:off x="-40482" y="433949"/>
            <a:ext cx="528637" cy="82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8"/>
          <p:cNvSpPr>
            <a:spLocks noGrp="1"/>
          </p:cNvSpPr>
          <p:nvPr>
            <p:ph type="body" sz="quarter" idx="11"/>
          </p:nvPr>
        </p:nvSpPr>
        <p:spPr>
          <a:xfrm>
            <a:off x="585772" y="402413"/>
            <a:ext cx="7972456" cy="152412"/>
          </a:xfrm>
        </p:spPr>
        <p:txBody>
          <a:bodyPr bIns="45720" numCol="1" anchor="t" anchorCtr="0">
            <a:noAutofit/>
          </a:bodyPr>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
        <p:nvSpPr>
          <p:cNvPr id="13" name="Subtitle 4"/>
          <p:cNvSpPr>
            <a:spLocks noGrp="1"/>
          </p:cNvSpPr>
          <p:nvPr>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85772" y="1243004"/>
            <a:ext cx="3857640"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2"/>
          <p:cNvSpPr>
            <a:spLocks noGrp="1"/>
          </p:cNvSpPr>
          <p:nvPr>
            <p:ph idx="11"/>
          </p:nvPr>
        </p:nvSpPr>
        <p:spPr>
          <a:xfrm>
            <a:off x="4700588" y="1243004"/>
            <a:ext cx="3857640"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p:nvSpPr>
        <p:spPr>
          <a:xfrm>
            <a:off x="-40482" y="433949"/>
            <a:ext cx="528637" cy="82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8"/>
          <p:cNvSpPr>
            <a:spLocks noGrp="1"/>
          </p:cNvSpPr>
          <p:nvPr>
            <p:ph type="body" sz="quarter" idx="12"/>
          </p:nvPr>
        </p:nvSpPr>
        <p:spPr>
          <a:xfrm>
            <a:off x="585772" y="402413"/>
            <a:ext cx="7972456" cy="152412"/>
          </a:xfrm>
        </p:spPr>
        <p:txBody>
          <a:bodyPr bIns="45720" numCol="1" anchor="t" anchorCtr="0">
            <a:noAutofit/>
          </a:bodyPr>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
        <p:nvSpPr>
          <p:cNvPr id="8" name="Subtitle 4"/>
          <p:cNvSpPr>
            <a:spLocks noGrp="1"/>
          </p:cNvSpPr>
          <p:nvPr>
            <p:ph type="subTitle" idx="12"/>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lumns with Block Head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85772" y="1628760"/>
            <a:ext cx="2481109" cy="4372000"/>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2"/>
          <p:cNvSpPr>
            <a:spLocks noGrp="1"/>
          </p:cNvSpPr>
          <p:nvPr>
            <p:ph idx="11"/>
          </p:nvPr>
        </p:nvSpPr>
        <p:spPr>
          <a:xfrm>
            <a:off x="3324058" y="1628760"/>
            <a:ext cx="2481109" cy="4372000"/>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2"/>
          </p:nvPr>
        </p:nvSpPr>
        <p:spPr>
          <a:xfrm>
            <a:off x="6062343" y="1628760"/>
            <a:ext cx="2481109" cy="4372000"/>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585772" y="1243004"/>
            <a:ext cx="2481109" cy="385756"/>
          </a:xfrm>
        </p:spPr>
        <p:txBody>
          <a:bodyPr numCol="1">
            <a:noAutofit/>
          </a:bodyPr>
          <a:lstStyle>
            <a:lvl1pPr marL="0" indent="0">
              <a:buFontTx/>
              <a:buNone/>
              <a:defRPr b="0" i="0" baseline="0">
                <a:solidFill>
                  <a:schemeClr val="tx2"/>
                </a:solidFill>
                <a:latin typeface="Georgia" pitchFamily="18" charset="0"/>
              </a:defRPr>
            </a:lvl1pPr>
            <a:lvl2pPr indent="0">
              <a:buFontTx/>
              <a:buNone/>
              <a:defRPr b="1" i="0" baseline="0"/>
            </a:lvl2pPr>
            <a:lvl3pPr indent="0">
              <a:buFontTx/>
              <a:buNone/>
              <a:defRPr b="1" i="0" baseline="0"/>
            </a:lvl3pPr>
            <a:lvl4pPr indent="0">
              <a:buFontTx/>
              <a:buNone/>
              <a:defRPr b="1" i="0" baseline="0"/>
            </a:lvl4pPr>
            <a:lvl5pPr indent="0">
              <a:buFontTx/>
              <a:buNone/>
              <a:defRPr b="1" i="0" baseline="0"/>
            </a:lvl5pPr>
          </a:lstStyle>
          <a:p>
            <a:pPr lvl="0"/>
            <a:r>
              <a:rPr lang="en-US" smtClean="0"/>
              <a:t>Click to edit Master text styles</a:t>
            </a:r>
          </a:p>
        </p:txBody>
      </p:sp>
      <p:sp>
        <p:nvSpPr>
          <p:cNvPr id="9" name="Text Placeholder 7"/>
          <p:cNvSpPr>
            <a:spLocks noGrp="1"/>
          </p:cNvSpPr>
          <p:nvPr>
            <p:ph type="body" sz="quarter" idx="14"/>
          </p:nvPr>
        </p:nvSpPr>
        <p:spPr>
          <a:xfrm>
            <a:off x="3324074" y="1243004"/>
            <a:ext cx="2481093" cy="385756"/>
          </a:xfrm>
        </p:spPr>
        <p:txBody>
          <a:bodyPr numCol="1">
            <a:noAutofit/>
          </a:bodyPr>
          <a:lstStyle>
            <a:lvl1pPr marL="0" indent="0">
              <a:buFontTx/>
              <a:buNone/>
              <a:defRPr b="0" i="0" baseline="0">
                <a:solidFill>
                  <a:schemeClr val="tx2"/>
                </a:solidFill>
                <a:latin typeface="Georgia" pitchFamily="18" charset="0"/>
              </a:defRPr>
            </a:lvl1pPr>
            <a:lvl2pPr indent="0">
              <a:buFontTx/>
              <a:buNone/>
              <a:defRPr b="1" i="0" baseline="0"/>
            </a:lvl2pPr>
            <a:lvl3pPr indent="0">
              <a:buFontTx/>
              <a:buNone/>
              <a:defRPr b="1" i="0" baseline="0"/>
            </a:lvl3pPr>
            <a:lvl4pPr indent="0">
              <a:buFontTx/>
              <a:buNone/>
              <a:defRPr b="1" i="0" baseline="0"/>
            </a:lvl4pPr>
            <a:lvl5pPr indent="0">
              <a:buFontTx/>
              <a:buNone/>
              <a:defRPr b="1" i="0" baseline="0"/>
            </a:lvl5pPr>
          </a:lstStyle>
          <a:p>
            <a:pPr lvl="0"/>
            <a:r>
              <a:rPr lang="en-US" smtClean="0"/>
              <a:t>Click to edit Master text styles</a:t>
            </a:r>
          </a:p>
        </p:txBody>
      </p:sp>
      <p:sp>
        <p:nvSpPr>
          <p:cNvPr id="10" name="Text Placeholder 7"/>
          <p:cNvSpPr>
            <a:spLocks noGrp="1"/>
          </p:cNvSpPr>
          <p:nvPr>
            <p:ph type="body" sz="quarter" idx="15"/>
          </p:nvPr>
        </p:nvSpPr>
        <p:spPr>
          <a:xfrm>
            <a:off x="6062343" y="1243004"/>
            <a:ext cx="2481093" cy="385756"/>
          </a:xfrm>
        </p:spPr>
        <p:txBody>
          <a:bodyPr numCol="1">
            <a:noAutofit/>
          </a:bodyPr>
          <a:lstStyle>
            <a:lvl1pPr marL="0" indent="0">
              <a:buFontTx/>
              <a:buNone/>
              <a:defRPr b="0" i="0" baseline="0">
                <a:solidFill>
                  <a:schemeClr val="tx2"/>
                </a:solidFill>
                <a:latin typeface="Georgia" pitchFamily="18" charset="0"/>
              </a:defRPr>
            </a:lvl1pPr>
            <a:lvl2pPr indent="0">
              <a:buFontTx/>
              <a:buNone/>
              <a:defRPr b="1" i="0" baseline="0"/>
            </a:lvl2pPr>
            <a:lvl3pPr indent="0">
              <a:buFontTx/>
              <a:buNone/>
              <a:defRPr b="1" i="0" baseline="0"/>
            </a:lvl3pPr>
            <a:lvl4pPr indent="0">
              <a:buFontTx/>
              <a:buNone/>
              <a:defRPr b="1" i="0" baseline="0"/>
            </a:lvl4pPr>
            <a:lvl5pPr indent="0">
              <a:buFontTx/>
              <a:buNone/>
              <a:defRPr b="1" i="0" baseline="0"/>
            </a:lvl5pPr>
          </a:lstStyle>
          <a:p>
            <a:pPr lvl="0"/>
            <a:r>
              <a:rPr lang="en-US" smtClean="0"/>
              <a:t>Click to edit Master text styles</a:t>
            </a:r>
          </a:p>
        </p:txBody>
      </p:sp>
      <p:sp>
        <p:nvSpPr>
          <p:cNvPr id="11" name="Rectangle 10"/>
          <p:cNvSpPr/>
          <p:nvPr/>
        </p:nvSpPr>
        <p:spPr>
          <a:xfrm>
            <a:off x="-40482" y="433949"/>
            <a:ext cx="528637" cy="82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8"/>
          <p:cNvSpPr>
            <a:spLocks noGrp="1"/>
          </p:cNvSpPr>
          <p:nvPr>
            <p:ph type="body" sz="quarter" idx="16"/>
          </p:nvPr>
        </p:nvSpPr>
        <p:spPr>
          <a:xfrm>
            <a:off x="585772" y="402413"/>
            <a:ext cx="7972456" cy="152412"/>
          </a:xfrm>
        </p:spPr>
        <p:txBody>
          <a:bodyPr bIns="45720" numCol="1" anchor="t" anchorCtr="0">
            <a:noAutofit/>
          </a:bodyPr>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
        <p:nvSpPr>
          <p:cNvPr id="15" name="Subtitle 4"/>
          <p:cNvSpPr>
            <a:spLocks noGrp="1"/>
          </p:cNvSpPr>
          <p:nvPr>
            <p:ph type="subTitle" idx="15"/>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ree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85772" y="1243004"/>
            <a:ext cx="2481109"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2"/>
          <p:cNvSpPr>
            <a:spLocks noGrp="1"/>
          </p:cNvSpPr>
          <p:nvPr>
            <p:ph idx="11"/>
          </p:nvPr>
        </p:nvSpPr>
        <p:spPr>
          <a:xfrm>
            <a:off x="3324058" y="1243004"/>
            <a:ext cx="2481109"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2"/>
          </p:nvPr>
        </p:nvSpPr>
        <p:spPr>
          <a:xfrm>
            <a:off x="6062343" y="1243004"/>
            <a:ext cx="2481109"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40482" y="433949"/>
            <a:ext cx="528637" cy="82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8"/>
          <p:cNvSpPr>
            <a:spLocks noGrp="1"/>
          </p:cNvSpPr>
          <p:nvPr>
            <p:ph type="body" sz="quarter" idx="13"/>
          </p:nvPr>
        </p:nvSpPr>
        <p:spPr>
          <a:xfrm>
            <a:off x="585772" y="402413"/>
            <a:ext cx="7972456" cy="152412"/>
          </a:xfrm>
        </p:spPr>
        <p:txBody>
          <a:bodyPr bIns="45720" numCol="1" anchor="t" anchorCtr="0">
            <a:noAutofit/>
          </a:bodyPr>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
        <p:nvSpPr>
          <p:cNvPr id="9" name="Subtitle 4"/>
          <p:cNvSpPr>
            <a:spLocks noGrp="1"/>
          </p:cNvSpPr>
          <p:nvPr>
            <p:ph type="subTitle" idx="13"/>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with picture 2">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0" y="1243004"/>
            <a:ext cx="9144000" cy="5614996"/>
          </a:xfrm>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reak'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6858000"/>
          </a:xfrm>
        </p:spPr>
        <p:txBody>
          <a:bodyPr/>
          <a:lstStyle/>
          <a:p>
            <a:r>
              <a:rPr lang="en-US" smtClean="0"/>
              <a:t>Click icon to add picture</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Rectangle 8"/>
          <p:cNvSpPr/>
          <p:nvPr/>
        </p:nvSpPr>
        <p:spPr>
          <a:xfrm>
            <a:off x="0" y="1"/>
            <a:ext cx="91440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HorRgb-2in.png"/>
          <p:cNvPicPr>
            <a:picLocks noChangeAspect="1"/>
          </p:cNvPicPr>
          <p:nvPr/>
        </p:nvPicPr>
        <p:blipFill>
          <a:blip r:embed="rId2" cstate="print"/>
          <a:stretch>
            <a:fillRect/>
          </a:stretch>
        </p:blipFill>
        <p:spPr>
          <a:xfrm>
            <a:off x="595312" y="1645369"/>
            <a:ext cx="2542371" cy="364406"/>
          </a:xfrm>
          <a:prstGeom prst="rect">
            <a:avLst/>
          </a:prstGeom>
        </p:spPr>
      </p:pic>
      <p:sp>
        <p:nvSpPr>
          <p:cNvPr id="10" name="Rectangle 9"/>
          <p:cNvSpPr/>
          <p:nvPr/>
        </p:nvSpPr>
        <p:spPr>
          <a:xfrm>
            <a:off x="0" y="2276475"/>
            <a:ext cx="1440655" cy="190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p:cNvSpPr>
            <a:spLocks noGrp="1"/>
          </p:cNvSpPr>
          <p:nvPr>
            <p:ph type="body" sz="quarter" idx="11" hasCustomPrompt="1"/>
          </p:nvPr>
        </p:nvSpPr>
        <p:spPr>
          <a:xfrm>
            <a:off x="1500188" y="2581275"/>
            <a:ext cx="6143625" cy="2895600"/>
          </a:xfrm>
        </p:spPr>
        <p:txBody>
          <a:bodyPr numCol="1"/>
          <a:lstStyle>
            <a:lvl1pPr marL="0" indent="0">
              <a:buNone/>
              <a:defRPr>
                <a:latin typeface="Georgia" pitchFamily="18" charset="0"/>
              </a:defRPr>
            </a:lvl1pPr>
            <a:lvl2pPr>
              <a:buNone/>
              <a:defRPr/>
            </a:lvl2pPr>
            <a:lvl3pPr>
              <a:buNone/>
              <a:defRPr/>
            </a:lvl3pPr>
            <a:lvl4pPr>
              <a:buNone/>
              <a:defRPr/>
            </a:lvl4pPr>
            <a:lvl5pPr>
              <a:buNone/>
              <a:defRPr/>
            </a:lvl5pPr>
          </a:lstStyle>
          <a:p>
            <a:pPr lvl="0"/>
            <a:r>
              <a:rPr lang="en-US" dirty="0" smtClean="0"/>
              <a:t>Contact Information Here</a:t>
            </a:r>
            <a:endParaRPr lang="en-US" dirty="0"/>
          </a:p>
        </p:txBody>
      </p:sp>
      <p:sp>
        <p:nvSpPr>
          <p:cNvPr id="15" name="TextBox 14"/>
          <p:cNvSpPr txBox="1"/>
          <p:nvPr/>
        </p:nvSpPr>
        <p:spPr>
          <a:xfrm>
            <a:off x="1500188" y="2257425"/>
            <a:ext cx="6143625" cy="247650"/>
          </a:xfrm>
          <a:prstGeom prst="rect">
            <a:avLst/>
          </a:prstGeom>
          <a:noFill/>
        </p:spPr>
        <p:txBody>
          <a:bodyPr wrap="square" lIns="0" tIns="0" rIns="0" bIns="0" rtlCol="0" anchor="t" anchorCtr="0">
            <a:noAutofit/>
          </a:bodyPr>
          <a:lstStyle/>
          <a:p>
            <a:pPr algn="l" rtl="0" fontAlgn="base">
              <a:lnSpc>
                <a:spcPts val="2100"/>
              </a:lnSpc>
              <a:spcBef>
                <a:spcPct val="0"/>
              </a:spcBef>
              <a:spcAft>
                <a:spcPct val="0"/>
              </a:spcAft>
            </a:pPr>
            <a:r>
              <a:rPr lang="en-US" sz="2100" b="1" kern="1200" cap="all" spc="100" baseline="0" dirty="0" smtClean="0">
                <a:solidFill>
                  <a:schemeClr val="accent1"/>
                </a:solidFill>
                <a:latin typeface="Arial" pitchFamily="34" charset="0"/>
                <a:ea typeface="+mn-ea"/>
                <a:cs typeface="+mn-cs"/>
              </a:rPr>
              <a:t>Thank you for listening</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2_Title Slide">
    <p:spTree>
      <p:nvGrpSpPr>
        <p:cNvPr id="1" name=""/>
        <p:cNvGrpSpPr/>
        <p:nvPr/>
      </p:nvGrpSpPr>
      <p:grpSpPr>
        <a:xfrm>
          <a:off x="0" y="0"/>
          <a:ext cx="0" cy="0"/>
          <a:chOff x="0" y="0"/>
          <a:chExt cx="0" cy="0"/>
        </a:xfrm>
      </p:grpSpPr>
      <p:sp>
        <p:nvSpPr>
          <p:cNvPr id="36867" name="Rectangle 1027"/>
          <p:cNvSpPr>
            <a:spLocks noGrp="1" noChangeArrowheads="1"/>
          </p:cNvSpPr>
          <p:nvPr>
            <p:ph type="ctrTitle"/>
          </p:nvPr>
        </p:nvSpPr>
        <p:spPr>
          <a:xfrm>
            <a:off x="457200" y="4559160"/>
            <a:ext cx="5004421" cy="1220788"/>
          </a:xfrm>
          <a:prstGeom prst="rect">
            <a:avLst/>
          </a:prstGeom>
        </p:spPr>
        <p:txBody>
          <a:bodyPr lIns="0" anchor="ctr" anchorCtr="0"/>
          <a:lstStyle>
            <a:lvl1pPr algn="r">
              <a:defRPr sz="2200">
                <a:solidFill>
                  <a:schemeClr val="bg2">
                    <a:lumMod val="10000"/>
                  </a:schemeClr>
                </a:solidFill>
              </a:defRPr>
            </a:lvl1pPr>
          </a:lstStyle>
          <a:p>
            <a:r>
              <a:rPr lang="en-US" smtClean="0"/>
              <a:t>Click to edit Master title style</a:t>
            </a:r>
            <a:endParaRPr lang="en-GB" dirty="0"/>
          </a:p>
        </p:txBody>
      </p:sp>
      <p:sp>
        <p:nvSpPr>
          <p:cNvPr id="36868" name="Rectangle 1028"/>
          <p:cNvSpPr>
            <a:spLocks noGrp="1" noChangeArrowheads="1"/>
          </p:cNvSpPr>
          <p:nvPr>
            <p:ph type="subTitle" idx="1"/>
          </p:nvPr>
        </p:nvSpPr>
        <p:spPr>
          <a:xfrm>
            <a:off x="457200" y="6137759"/>
            <a:ext cx="5008700" cy="693737"/>
          </a:xfrm>
        </p:spPr>
        <p:txBody>
          <a:bodyPr lIns="0" rIns="0" anchor="ctr" anchorCtr="0"/>
          <a:lstStyle>
            <a:lvl1pPr marL="0" indent="0" algn="r">
              <a:buFont typeface="Symbol" pitchFamily="18" charset="2"/>
              <a:buNone/>
              <a:defRPr sz="2000">
                <a:solidFill>
                  <a:schemeClr val="bg2">
                    <a:lumMod val="10000"/>
                  </a:schemeClr>
                </a:solidFill>
              </a:defRPr>
            </a:lvl1pPr>
          </a:lstStyle>
          <a:p>
            <a:r>
              <a:rPr lang="en-US" smtClean="0"/>
              <a:t>Click to edit Master subtitle style</a:t>
            </a:r>
            <a:endParaRPr lang="en-GB"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Click to edit Master title style</a:t>
            </a:r>
            <a:endParaRPr lang="en-US"/>
          </a:p>
        </p:txBody>
      </p:sp>
      <p:sp>
        <p:nvSpPr>
          <p:cNvPr id="3" name="Content Placeholder 2"/>
          <p:cNvSpPr>
            <a:spLocks noGrp="1"/>
          </p:cNvSpPr>
          <p:nvPr>
            <p:ph idx="1"/>
          </p:nvPr>
        </p:nvSpPr>
        <p:spPr/>
        <p:txBody>
          <a:bodyPr/>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81947C3-98F0-7A44-9DE1-2CBBD7BFECE0}" type="datetimeFigureOut">
              <a:rPr lang="en-US" smtClean="0"/>
              <a:pPr/>
              <a:t>6/16/2015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D07F0CA-1007-9547-8CF7-E2785C885AA6}"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216000" y="972000"/>
            <a:ext cx="8676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4"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216000" y="972000"/>
            <a:ext cx="8676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4"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wo Columns">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216000" y="972000"/>
            <a:ext cx="42672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1"/>
          </p:nvPr>
        </p:nvSpPr>
        <p:spPr>
          <a:xfrm>
            <a:off x="4621696" y="972000"/>
            <a:ext cx="42672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ubtitle 4"/>
          <p:cNvSpPr>
            <a:spLocks noGrp="1"/>
          </p:cNvSpPr>
          <p:nvPr userDrawn="1">
            <p:ph type="subTitle" idx="12"/>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5"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216000" y="972000"/>
            <a:ext cx="8676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4"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ull Column, Split Column (right)">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216000" y="972000"/>
            <a:ext cx="4266000" cy="5692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8"/>
          <p:cNvSpPr>
            <a:spLocks noGrp="1"/>
          </p:cNvSpPr>
          <p:nvPr>
            <p:ph sz="quarter" idx="13"/>
          </p:nvPr>
        </p:nvSpPr>
        <p:spPr>
          <a:xfrm>
            <a:off x="4621696" y="3873468"/>
            <a:ext cx="4266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8"/>
          <p:cNvSpPr>
            <a:spLocks noGrp="1"/>
          </p:cNvSpPr>
          <p:nvPr>
            <p:ph sz="quarter" idx="14"/>
          </p:nvPr>
        </p:nvSpPr>
        <p:spPr>
          <a:xfrm>
            <a:off x="4621696" y="972000"/>
            <a:ext cx="4266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6"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216000" y="972000"/>
            <a:ext cx="8676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4"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216000" y="972000"/>
            <a:ext cx="8676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4"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216000" y="972000"/>
            <a:ext cx="8676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4"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216000" y="972000"/>
            <a:ext cx="8676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ubtitle 4"/>
          <p:cNvSpPr>
            <a:spLocks noGrp="1"/>
          </p:cNvSpPr>
          <p:nvPr>
            <p:ph type="subTitle" idx="11"/>
          </p:nvPr>
        </p:nvSpPr>
        <p:spPr>
          <a:xfrm>
            <a:off x="216000" y="268487"/>
            <a:ext cx="8676000" cy="592904"/>
          </a:xfrm>
        </p:spPr>
        <p:txBody>
          <a:bodyPr anchor="ctr"/>
          <a:lstStyle>
            <a:lvl1pPr>
              <a:buNone/>
              <a:defRPr sz="2200">
                <a:solidFill>
                  <a:schemeClr val="tx2"/>
                </a:solidFill>
                <a:latin typeface="+mj-lt"/>
              </a:defRPr>
            </a:lvl1pPr>
          </a:lstStyle>
          <a:p>
            <a:r>
              <a:rPr lang="en-US" smtClean="0"/>
              <a:t>Click to edit Master subtitle style</a:t>
            </a:r>
            <a:endParaRPr lang="en-GB"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cope">
    <p:spTree>
      <p:nvGrpSpPr>
        <p:cNvPr id="1" name=""/>
        <p:cNvGrpSpPr/>
        <p:nvPr/>
      </p:nvGrpSpPr>
      <p:grpSpPr>
        <a:xfrm>
          <a:off x="0" y="0"/>
          <a:ext cx="0" cy="0"/>
          <a:chOff x="0" y="0"/>
          <a:chExt cx="0" cy="0"/>
        </a:xfrm>
      </p:grpSpPr>
      <p:sp>
        <p:nvSpPr>
          <p:cNvPr id="3" name="Rectangle 2"/>
          <p:cNvSpPr/>
          <p:nvPr userDrawn="1"/>
        </p:nvSpPr>
        <p:spPr>
          <a:xfrm>
            <a:off x="225287" y="4982817"/>
            <a:ext cx="8666922" cy="1669774"/>
          </a:xfrm>
          <a:prstGeom prst="rect">
            <a:avLst/>
          </a:prstGeom>
          <a:solidFill>
            <a:srgbClr val="F0F0F0"/>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13"/>
          <p:cNvSpPr>
            <a:spLocks noChangeArrowheads="1"/>
          </p:cNvSpPr>
          <p:nvPr userDrawn="1"/>
        </p:nvSpPr>
        <p:spPr bwMode="auto">
          <a:xfrm>
            <a:off x="4563575" y="4996065"/>
            <a:ext cx="4341885" cy="265048"/>
          </a:xfrm>
          <a:prstGeom prst="rect">
            <a:avLst/>
          </a:prstGeom>
          <a:solidFill>
            <a:schemeClr val="tx1"/>
          </a:solidFill>
          <a:ln w="9525" algn="ctr">
            <a:noFill/>
            <a:miter lim="800000"/>
            <a:headEnd/>
            <a:tailEnd/>
          </a:ln>
        </p:spPr>
        <p:txBody>
          <a:bodyPr wrap="none" anchor="ctr"/>
          <a:lstStyle/>
          <a:p>
            <a:r>
              <a:rPr lang="en-GB" sz="1400" b="1" dirty="0">
                <a:solidFill>
                  <a:schemeClr val="bg1"/>
                </a:solidFill>
              </a:rPr>
              <a:t>Learn More</a:t>
            </a:r>
            <a:endParaRPr lang="en-US" sz="1400" b="1" dirty="0">
              <a:solidFill>
                <a:schemeClr val="bg1"/>
              </a:solidFill>
            </a:endParaRPr>
          </a:p>
        </p:txBody>
      </p:sp>
      <p:sp>
        <p:nvSpPr>
          <p:cNvPr id="5" name="Rectangle 7"/>
          <p:cNvSpPr>
            <a:spLocks noChangeArrowheads="1"/>
          </p:cNvSpPr>
          <p:nvPr userDrawn="1"/>
        </p:nvSpPr>
        <p:spPr bwMode="auto">
          <a:xfrm>
            <a:off x="4563576" y="5314114"/>
            <a:ext cx="4341600" cy="636103"/>
          </a:xfrm>
          <a:prstGeom prst="rect">
            <a:avLst/>
          </a:prstGeom>
          <a:noFill/>
          <a:ln w="9525" algn="ctr">
            <a:noFill/>
            <a:miter lim="800000"/>
            <a:headEnd/>
            <a:tailEnd/>
          </a:ln>
        </p:spPr>
        <p:txBody>
          <a:bodyPr wrap="square" lIns="72000" tIns="0" rIns="36000" bIns="0">
            <a:noAutofit/>
          </a:bodyPr>
          <a:lstStyle/>
          <a:p>
            <a:pPr>
              <a:lnSpc>
                <a:spcPts val="1200"/>
              </a:lnSpc>
              <a:spcBef>
                <a:spcPct val="20000"/>
              </a:spcBef>
            </a:pPr>
            <a:r>
              <a:rPr lang="en-GB" sz="1200" dirty="0">
                <a:solidFill>
                  <a:srgbClr val="464646"/>
                </a:solidFill>
              </a:rPr>
              <a:t>To find out more about </a:t>
            </a:r>
            <a:r>
              <a:rPr lang="en-GB" sz="1200" dirty="0" err="1">
                <a:solidFill>
                  <a:srgbClr val="464646"/>
                </a:solidFill>
              </a:rPr>
              <a:t>Euromonitor</a:t>
            </a:r>
            <a:r>
              <a:rPr lang="en-GB" sz="1200" dirty="0">
                <a:solidFill>
                  <a:srgbClr val="464646"/>
                </a:solidFill>
              </a:rPr>
              <a:t> International's complete range of business intelligence on industries, countries and consumers please visit </a:t>
            </a:r>
            <a:r>
              <a:rPr lang="en-GB" sz="1200" dirty="0" err="1">
                <a:solidFill>
                  <a:srgbClr val="464646"/>
                </a:solidFill>
                <a:hlinkClick r:id="rId2"/>
              </a:rPr>
              <a:t>www.euromonitor.com</a:t>
            </a:r>
            <a:r>
              <a:rPr lang="en-GB" sz="1200" dirty="0">
                <a:solidFill>
                  <a:srgbClr val="464646"/>
                </a:solidFill>
              </a:rPr>
              <a:t> or contact your local </a:t>
            </a:r>
            <a:r>
              <a:rPr lang="en-GB" sz="1200" dirty="0" err="1">
                <a:solidFill>
                  <a:srgbClr val="464646"/>
                </a:solidFill>
              </a:rPr>
              <a:t>Euromonitor</a:t>
            </a:r>
            <a:r>
              <a:rPr lang="en-GB" sz="1200" dirty="0">
                <a:solidFill>
                  <a:srgbClr val="464646"/>
                </a:solidFill>
              </a:rPr>
              <a:t> International office</a:t>
            </a:r>
            <a:r>
              <a:rPr lang="en-GB" sz="1200" dirty="0" smtClean="0">
                <a:solidFill>
                  <a:srgbClr val="464646"/>
                </a:solidFill>
              </a:rPr>
              <a:t>:</a:t>
            </a:r>
            <a:endParaRPr lang="en-GB" sz="1200" dirty="0">
              <a:solidFill>
                <a:srgbClr val="464646"/>
              </a:solidFill>
            </a:endParaRPr>
          </a:p>
        </p:txBody>
      </p:sp>
      <p:sp>
        <p:nvSpPr>
          <p:cNvPr id="6" name="Content Placeholder 9"/>
          <p:cNvSpPr txBox="1">
            <a:spLocks/>
          </p:cNvSpPr>
          <p:nvPr userDrawn="1"/>
        </p:nvSpPr>
        <p:spPr>
          <a:xfrm>
            <a:off x="219552" y="4996071"/>
            <a:ext cx="4219926" cy="1649892"/>
          </a:xfrm>
          <a:prstGeom prst="rect">
            <a:avLst/>
          </a:prstGeom>
          <a:ln w="6350">
            <a:noFill/>
          </a:ln>
        </p:spPr>
        <p:txBody>
          <a:bodyPr lIns="36000" tIns="36000" rIns="36000" bIns="0" anchor="t" anchorCtr="0"/>
          <a:lstStyle/>
          <a:p>
            <a:pPr eaLnBrk="0" hangingPunct="0">
              <a:lnSpc>
                <a:spcPts val="1400"/>
              </a:lnSpc>
              <a:spcBef>
                <a:spcPts val="300"/>
              </a:spcBef>
              <a:buClr>
                <a:schemeClr val="accent2"/>
              </a:buClr>
              <a:buSzPct val="110000"/>
              <a:buFont typeface="Symbol" pitchFamily="18" charset="2"/>
              <a:buNone/>
              <a:defRPr/>
            </a:pPr>
            <a:r>
              <a:rPr lang="en-GB" sz="1200" b="1" i="1" kern="0" dirty="0">
                <a:solidFill>
                  <a:srgbClr val="464646"/>
                </a:solidFill>
                <a:latin typeface="Arial" pitchFamily="34" charset="0"/>
                <a:cs typeface="Arial" charset="0"/>
              </a:rPr>
              <a:t>Disclaimer</a:t>
            </a:r>
          </a:p>
          <a:p>
            <a:pPr marL="0" lvl="1" algn="l" defTabSz="914400" rtl="0" eaLnBrk="1" latinLnBrk="0" hangingPunct="1">
              <a:lnSpc>
                <a:spcPts val="1300"/>
              </a:lnSpc>
              <a:spcBef>
                <a:spcPts val="400"/>
              </a:spcBef>
              <a:spcAft>
                <a:spcPts val="0"/>
              </a:spcAft>
              <a:buSzPct val="85000"/>
              <a:defRPr/>
            </a:pPr>
            <a:r>
              <a:rPr lang="en-GB" sz="1200" i="1" kern="1200" dirty="0">
                <a:solidFill>
                  <a:srgbClr val="464646"/>
                </a:solidFill>
                <a:latin typeface="+mn-lt"/>
                <a:ea typeface="+mn-ea"/>
                <a:cs typeface="+mn-cs"/>
              </a:rPr>
              <a:t>Much of the information in this </a:t>
            </a:r>
            <a:r>
              <a:rPr lang="en-GB" sz="1200" i="1" kern="1200" dirty="0" smtClean="0">
                <a:solidFill>
                  <a:srgbClr val="464646"/>
                </a:solidFill>
                <a:latin typeface="+mn-lt"/>
                <a:ea typeface="+mn-ea"/>
                <a:cs typeface="+mn-cs"/>
              </a:rPr>
              <a:t>briefing is </a:t>
            </a:r>
            <a:r>
              <a:rPr lang="en-GB" sz="1200" i="1" kern="1200" dirty="0">
                <a:solidFill>
                  <a:srgbClr val="464646"/>
                </a:solidFill>
                <a:latin typeface="+mn-lt"/>
                <a:ea typeface="+mn-ea"/>
                <a:cs typeface="+mn-cs"/>
              </a:rPr>
              <a:t>of a statistical nature and, while every attempt has been made to ensure accuracy and reliability, Euromonitor International cannot be held responsible for omissions or </a:t>
            </a:r>
            <a:r>
              <a:rPr lang="en-GB" sz="1200" i="1" kern="1200" dirty="0" smtClean="0">
                <a:solidFill>
                  <a:srgbClr val="464646"/>
                </a:solidFill>
                <a:latin typeface="+mn-lt"/>
                <a:ea typeface="+mn-ea"/>
                <a:cs typeface="+mn-cs"/>
              </a:rPr>
              <a:t>errors</a:t>
            </a:r>
            <a:endParaRPr lang="en-GB" sz="1200" i="1" kern="1200" dirty="0">
              <a:solidFill>
                <a:srgbClr val="464646"/>
              </a:solidFill>
              <a:latin typeface="+mn-lt"/>
              <a:ea typeface="+mn-ea"/>
              <a:cs typeface="+mn-cs"/>
            </a:endParaRPr>
          </a:p>
          <a:p>
            <a:pPr marL="0" lvl="1" algn="l" defTabSz="914400" rtl="0" eaLnBrk="1" latinLnBrk="0" hangingPunct="1">
              <a:lnSpc>
                <a:spcPts val="1300"/>
              </a:lnSpc>
              <a:spcBef>
                <a:spcPts val="400"/>
              </a:spcBef>
              <a:spcAft>
                <a:spcPts val="0"/>
              </a:spcAft>
              <a:buSzPct val="85000"/>
              <a:defRPr/>
            </a:pPr>
            <a:r>
              <a:rPr lang="en-GB" sz="1200" i="1" kern="1200" dirty="0">
                <a:solidFill>
                  <a:srgbClr val="464646"/>
                </a:solidFill>
                <a:latin typeface="+mn-lt"/>
                <a:ea typeface="+mn-ea"/>
                <a:cs typeface="+mn-cs"/>
              </a:rPr>
              <a:t>Figures in tables and analyses are calculated from unrounded data and may not sum. Analyses found in the </a:t>
            </a:r>
            <a:r>
              <a:rPr lang="en-GB" sz="1200" i="1" kern="1200" dirty="0" smtClean="0">
                <a:solidFill>
                  <a:srgbClr val="464646"/>
                </a:solidFill>
                <a:latin typeface="+mn-lt"/>
                <a:ea typeface="+mn-ea"/>
                <a:cs typeface="+mn-cs"/>
              </a:rPr>
              <a:t>briefings may </a:t>
            </a:r>
            <a:r>
              <a:rPr lang="en-GB" sz="1200" i="1" kern="1200" dirty="0">
                <a:solidFill>
                  <a:srgbClr val="464646"/>
                </a:solidFill>
                <a:latin typeface="+mn-lt"/>
                <a:ea typeface="+mn-ea"/>
                <a:cs typeface="+mn-cs"/>
              </a:rPr>
              <a:t>not totally reflect the companies’ opinions, reader discretion is </a:t>
            </a:r>
            <a:r>
              <a:rPr lang="en-GB" sz="1200" i="1" kern="1200" dirty="0" smtClean="0">
                <a:solidFill>
                  <a:srgbClr val="464646"/>
                </a:solidFill>
                <a:latin typeface="+mn-lt"/>
                <a:ea typeface="+mn-ea"/>
                <a:cs typeface="+mn-cs"/>
              </a:rPr>
              <a:t>advised</a:t>
            </a:r>
            <a:endParaRPr lang="en-GB" sz="1200" i="1" kern="1200" dirty="0">
              <a:solidFill>
                <a:srgbClr val="464646"/>
              </a:solidFill>
              <a:latin typeface="+mn-lt"/>
              <a:ea typeface="+mn-ea"/>
              <a:cs typeface="+mn-cs"/>
            </a:endParaRPr>
          </a:p>
        </p:txBody>
      </p:sp>
      <p:sp>
        <p:nvSpPr>
          <p:cNvPr id="7" name="Rectangle 7"/>
          <p:cNvSpPr>
            <a:spLocks noChangeArrowheads="1"/>
          </p:cNvSpPr>
          <p:nvPr userDrawn="1"/>
        </p:nvSpPr>
        <p:spPr bwMode="auto">
          <a:xfrm>
            <a:off x="4563575" y="5989982"/>
            <a:ext cx="4341600" cy="675857"/>
          </a:xfrm>
          <a:prstGeom prst="rect">
            <a:avLst/>
          </a:prstGeom>
          <a:noFill/>
          <a:ln w="9525" algn="ctr">
            <a:noFill/>
            <a:miter lim="800000"/>
            <a:headEnd/>
            <a:tailEnd/>
          </a:ln>
        </p:spPr>
        <p:txBody>
          <a:bodyPr wrap="square" lIns="72000" tIns="0" rIns="36000" bIns="0" numCol="2" spcCol="72000">
            <a:noAutofit/>
          </a:bodyPr>
          <a:lstStyle/>
          <a:p>
            <a:pPr>
              <a:lnSpc>
                <a:spcPts val="1200"/>
              </a:lnSpc>
              <a:spcBef>
                <a:spcPts val="200"/>
              </a:spcBef>
            </a:pPr>
            <a:r>
              <a:rPr lang="en-GB" sz="1200" b="1" dirty="0" smtClean="0">
                <a:solidFill>
                  <a:srgbClr val="464646"/>
                </a:solidFill>
              </a:rPr>
              <a:t>London</a:t>
            </a:r>
            <a:r>
              <a:rPr lang="en-GB" sz="1200" dirty="0" smtClean="0">
                <a:solidFill>
                  <a:srgbClr val="464646"/>
                </a:solidFill>
              </a:rPr>
              <a:t> </a:t>
            </a:r>
            <a:r>
              <a:rPr lang="en-GB" sz="1200" dirty="0">
                <a:solidFill>
                  <a:srgbClr val="464646"/>
                </a:solidFill>
              </a:rPr>
              <a:t>+ 44 (0)20 7251 </a:t>
            </a:r>
            <a:r>
              <a:rPr lang="en-GB" sz="1200" dirty="0" smtClean="0">
                <a:solidFill>
                  <a:srgbClr val="464646"/>
                </a:solidFill>
              </a:rPr>
              <a:t>8024</a:t>
            </a:r>
          </a:p>
          <a:p>
            <a:pPr>
              <a:lnSpc>
                <a:spcPts val="1200"/>
              </a:lnSpc>
              <a:spcBef>
                <a:spcPts val="200"/>
              </a:spcBef>
            </a:pPr>
            <a:r>
              <a:rPr lang="en-GB" sz="1200" b="1" dirty="0" smtClean="0">
                <a:solidFill>
                  <a:srgbClr val="464646"/>
                </a:solidFill>
              </a:rPr>
              <a:t>Chicago</a:t>
            </a:r>
            <a:r>
              <a:rPr lang="en-GB" sz="1200" dirty="0" smtClean="0">
                <a:solidFill>
                  <a:srgbClr val="464646"/>
                </a:solidFill>
              </a:rPr>
              <a:t> </a:t>
            </a:r>
            <a:r>
              <a:rPr lang="en-GB" sz="1200" dirty="0">
                <a:solidFill>
                  <a:srgbClr val="464646"/>
                </a:solidFill>
              </a:rPr>
              <a:t>+1 312 922 1115</a:t>
            </a:r>
          </a:p>
          <a:p>
            <a:pPr>
              <a:lnSpc>
                <a:spcPts val="1200"/>
              </a:lnSpc>
              <a:spcBef>
                <a:spcPts val="200"/>
              </a:spcBef>
            </a:pPr>
            <a:r>
              <a:rPr lang="en-GB" sz="1200" b="1" dirty="0">
                <a:solidFill>
                  <a:srgbClr val="464646"/>
                </a:solidFill>
              </a:rPr>
              <a:t>Singapore</a:t>
            </a:r>
            <a:r>
              <a:rPr lang="en-GB" sz="1200" dirty="0">
                <a:solidFill>
                  <a:srgbClr val="464646"/>
                </a:solidFill>
              </a:rPr>
              <a:t> +65 6429 </a:t>
            </a:r>
            <a:r>
              <a:rPr lang="en-GB" sz="1200" dirty="0" smtClean="0">
                <a:solidFill>
                  <a:srgbClr val="464646"/>
                </a:solidFill>
              </a:rPr>
              <a:t>0590</a:t>
            </a:r>
          </a:p>
          <a:p>
            <a:pPr>
              <a:lnSpc>
                <a:spcPts val="1200"/>
              </a:lnSpc>
              <a:spcBef>
                <a:spcPts val="200"/>
              </a:spcBef>
            </a:pPr>
            <a:r>
              <a:rPr lang="en-GB" sz="1200" b="1" dirty="0" smtClean="0">
                <a:solidFill>
                  <a:srgbClr val="464646"/>
                </a:solidFill>
              </a:rPr>
              <a:t>Shanghai</a:t>
            </a:r>
            <a:r>
              <a:rPr lang="en-GB" sz="1200" dirty="0" smtClean="0">
                <a:solidFill>
                  <a:srgbClr val="464646"/>
                </a:solidFill>
              </a:rPr>
              <a:t> </a:t>
            </a:r>
            <a:r>
              <a:rPr lang="en-GB" sz="1200" dirty="0">
                <a:solidFill>
                  <a:srgbClr val="464646"/>
                </a:solidFill>
              </a:rPr>
              <a:t>+86 21 </a:t>
            </a:r>
            <a:r>
              <a:rPr lang="en-GB" sz="1200" dirty="0" smtClean="0">
                <a:solidFill>
                  <a:srgbClr val="464646"/>
                </a:solidFill>
              </a:rPr>
              <a:t>63726288</a:t>
            </a:r>
          </a:p>
          <a:p>
            <a:pPr>
              <a:lnSpc>
                <a:spcPts val="1200"/>
              </a:lnSpc>
              <a:spcBef>
                <a:spcPts val="200"/>
              </a:spcBef>
            </a:pPr>
            <a:endParaRPr lang="en-GB" sz="1200" dirty="0" smtClean="0">
              <a:solidFill>
                <a:srgbClr val="464646"/>
              </a:solidFill>
            </a:endParaRPr>
          </a:p>
          <a:p>
            <a:pPr>
              <a:lnSpc>
                <a:spcPts val="1200"/>
              </a:lnSpc>
              <a:spcBef>
                <a:spcPts val="200"/>
              </a:spcBef>
            </a:pPr>
            <a:endParaRPr lang="en-GB" sz="1200" dirty="0" smtClean="0">
              <a:solidFill>
                <a:srgbClr val="464646"/>
              </a:solidFill>
            </a:endParaRPr>
          </a:p>
          <a:p>
            <a:pPr>
              <a:lnSpc>
                <a:spcPts val="1200"/>
              </a:lnSpc>
              <a:spcBef>
                <a:spcPts val="200"/>
              </a:spcBef>
            </a:pPr>
            <a:r>
              <a:rPr lang="en-GB" sz="1200" b="1" dirty="0" smtClean="0">
                <a:solidFill>
                  <a:srgbClr val="464646"/>
                </a:solidFill>
              </a:rPr>
              <a:t>Vilnius</a:t>
            </a:r>
            <a:r>
              <a:rPr lang="en-GB" sz="1200" dirty="0" smtClean="0">
                <a:solidFill>
                  <a:srgbClr val="464646"/>
                </a:solidFill>
              </a:rPr>
              <a:t> +370 5 243 1577</a:t>
            </a:r>
          </a:p>
          <a:p>
            <a:pPr>
              <a:lnSpc>
                <a:spcPts val="1200"/>
              </a:lnSpc>
              <a:spcBef>
                <a:spcPts val="200"/>
              </a:spcBef>
            </a:pPr>
            <a:r>
              <a:rPr lang="en-GB" sz="1200" b="1" dirty="0" smtClean="0">
                <a:solidFill>
                  <a:srgbClr val="464646"/>
                </a:solidFill>
              </a:rPr>
              <a:t>Dubai</a:t>
            </a:r>
            <a:r>
              <a:rPr lang="en-GB" sz="1200" dirty="0" smtClean="0">
                <a:solidFill>
                  <a:srgbClr val="464646"/>
                </a:solidFill>
              </a:rPr>
              <a:t> </a:t>
            </a:r>
            <a:r>
              <a:rPr lang="en-GB" sz="1200" dirty="0">
                <a:solidFill>
                  <a:srgbClr val="464646"/>
                </a:solidFill>
              </a:rPr>
              <a:t>+</a:t>
            </a:r>
            <a:r>
              <a:rPr lang="en-GB" sz="1200" dirty="0" smtClean="0">
                <a:solidFill>
                  <a:srgbClr val="464646"/>
                </a:solidFill>
              </a:rPr>
              <a:t>971 </a:t>
            </a:r>
            <a:r>
              <a:rPr lang="en-GB" sz="1200" dirty="0">
                <a:solidFill>
                  <a:srgbClr val="464646"/>
                </a:solidFill>
              </a:rPr>
              <a:t>4 </a:t>
            </a:r>
            <a:r>
              <a:rPr lang="en-GB" sz="1200" dirty="0" smtClean="0">
                <a:solidFill>
                  <a:srgbClr val="464646"/>
                </a:solidFill>
              </a:rPr>
              <a:t>372</a:t>
            </a:r>
            <a:r>
              <a:rPr lang="en-GB" sz="1200" baseline="0" dirty="0" smtClean="0">
                <a:solidFill>
                  <a:srgbClr val="464646"/>
                </a:solidFill>
              </a:rPr>
              <a:t> 4363</a:t>
            </a:r>
            <a:endParaRPr lang="en-GB" sz="1200" dirty="0" smtClean="0">
              <a:solidFill>
                <a:srgbClr val="464646"/>
              </a:solidFill>
            </a:endParaRPr>
          </a:p>
          <a:p>
            <a:pPr>
              <a:lnSpc>
                <a:spcPts val="1200"/>
              </a:lnSpc>
              <a:spcBef>
                <a:spcPts val="200"/>
              </a:spcBef>
            </a:pPr>
            <a:r>
              <a:rPr lang="en-GB" sz="1200" b="1" dirty="0" smtClean="0"/>
              <a:t>Cape Town </a:t>
            </a:r>
            <a:r>
              <a:rPr lang="en-GB" sz="1200" dirty="0" smtClean="0"/>
              <a:t> +27 21 552 0037</a:t>
            </a:r>
          </a:p>
          <a:p>
            <a:pPr>
              <a:lnSpc>
                <a:spcPts val="1200"/>
              </a:lnSpc>
              <a:spcBef>
                <a:spcPts val="200"/>
              </a:spcBef>
            </a:pPr>
            <a:r>
              <a:rPr lang="en-GB" sz="1200" b="1" dirty="0" smtClean="0"/>
              <a:t>Santiago</a:t>
            </a:r>
            <a:r>
              <a:rPr lang="en-GB" sz="1200" dirty="0" smtClean="0"/>
              <a:t> +56 2 4332226</a:t>
            </a:r>
            <a:br>
              <a:rPr lang="en-GB" sz="1200" dirty="0" smtClean="0"/>
            </a:br>
            <a:endParaRPr lang="en-GB" sz="1200" dirty="0" smtClean="0"/>
          </a:p>
          <a:p>
            <a:pPr>
              <a:lnSpc>
                <a:spcPts val="1200"/>
              </a:lnSpc>
              <a:spcBef>
                <a:spcPts val="200"/>
              </a:spcBef>
            </a:pPr>
            <a:endParaRPr lang="en-US" sz="1200" dirty="0">
              <a:solidFill>
                <a:srgbClr val="464646"/>
              </a:solidFill>
            </a:endParaRPr>
          </a:p>
        </p:txBody>
      </p:sp>
      <p:cxnSp>
        <p:nvCxnSpPr>
          <p:cNvPr id="8" name="Straight Connector 7"/>
          <p:cNvCxnSpPr/>
          <p:nvPr userDrawn="1"/>
        </p:nvCxnSpPr>
        <p:spPr>
          <a:xfrm rot="16200000" flipH="1">
            <a:off x="3896140" y="5976730"/>
            <a:ext cx="1338469" cy="13251"/>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Subtitle 4"/>
          <p:cNvSpPr>
            <a:spLocks noGrp="1"/>
          </p:cNvSpPr>
          <p:nvPr>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11"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
        <p:nvSpPr>
          <p:cNvPr id="12" name="Content Placeholder 8"/>
          <p:cNvSpPr>
            <a:spLocks noGrp="1"/>
          </p:cNvSpPr>
          <p:nvPr>
            <p:ph sz="quarter" idx="10"/>
          </p:nvPr>
        </p:nvSpPr>
        <p:spPr>
          <a:xfrm>
            <a:off x="216000" y="972000"/>
            <a:ext cx="8676000" cy="3891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Findings">
    <p:spTree>
      <p:nvGrpSpPr>
        <p:cNvPr id="1" name=""/>
        <p:cNvGrpSpPr/>
        <p:nvPr/>
      </p:nvGrpSpPr>
      <p:grpSpPr>
        <a:xfrm>
          <a:off x="0" y="0"/>
          <a:ext cx="0" cy="0"/>
          <a:chOff x="0" y="0"/>
          <a:chExt cx="0" cy="0"/>
        </a:xfrm>
      </p:grpSpPr>
      <p:sp>
        <p:nvSpPr>
          <p:cNvPr id="25" name="Rectangle 24"/>
          <p:cNvSpPr/>
          <p:nvPr userDrawn="1"/>
        </p:nvSpPr>
        <p:spPr>
          <a:xfrm>
            <a:off x="221976" y="3818977"/>
            <a:ext cx="8686800" cy="687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215348" y="972000"/>
            <a:ext cx="8686800" cy="687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5"/>
          <p:cNvSpPr>
            <a:spLocks noGrp="1"/>
          </p:cNvSpPr>
          <p:nvPr>
            <p:ph type="body" sz="quarter" idx="11" hasCustomPrompt="1"/>
          </p:nvPr>
        </p:nvSpPr>
        <p:spPr>
          <a:xfrm>
            <a:off x="228600" y="972000"/>
            <a:ext cx="2160000" cy="687600"/>
          </a:xfrm>
        </p:spPr>
        <p:txBody>
          <a:bodyPr lIns="45720" tIns="9144" rIns="45720"/>
          <a:lstStyle>
            <a:lvl1pPr marL="0" indent="0">
              <a:buNone/>
              <a:defRPr b="1">
                <a:solidFill>
                  <a:schemeClr val="tx1"/>
                </a:solidFill>
              </a:defRPr>
            </a:lvl1pPr>
          </a:lstStyle>
          <a:p>
            <a:pPr lvl="0"/>
            <a:r>
              <a:rPr lang="en-US" dirty="0" smtClean="0"/>
              <a:t>Key Finding No1</a:t>
            </a:r>
            <a:endParaRPr lang="en-US" dirty="0"/>
          </a:p>
        </p:txBody>
      </p:sp>
      <p:sp>
        <p:nvSpPr>
          <p:cNvPr id="47" name="Text Placeholder 5"/>
          <p:cNvSpPr>
            <a:spLocks noGrp="1"/>
          </p:cNvSpPr>
          <p:nvPr>
            <p:ph type="body" sz="quarter" idx="12" hasCustomPrompt="1"/>
          </p:nvPr>
        </p:nvSpPr>
        <p:spPr>
          <a:xfrm>
            <a:off x="2559239" y="972000"/>
            <a:ext cx="6336000"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29" name="Text Placeholder 5"/>
          <p:cNvSpPr>
            <a:spLocks noGrp="1"/>
          </p:cNvSpPr>
          <p:nvPr>
            <p:ph type="body" sz="quarter" idx="30" hasCustomPrompt="1"/>
          </p:nvPr>
        </p:nvSpPr>
        <p:spPr>
          <a:xfrm>
            <a:off x="228600" y="1684085"/>
            <a:ext cx="2160000" cy="687600"/>
          </a:xfrm>
        </p:spPr>
        <p:txBody>
          <a:bodyPr lIns="45720" tIns="9144" rIns="45720"/>
          <a:lstStyle>
            <a:lvl1pPr marL="0" indent="0">
              <a:buNone/>
              <a:defRPr b="1">
                <a:solidFill>
                  <a:schemeClr val="tx1"/>
                </a:solidFill>
              </a:defRPr>
            </a:lvl1pPr>
          </a:lstStyle>
          <a:p>
            <a:pPr lvl="0"/>
            <a:r>
              <a:rPr lang="en-US" dirty="0" smtClean="0"/>
              <a:t>Key Finding No2</a:t>
            </a:r>
            <a:endParaRPr lang="en-US" dirty="0"/>
          </a:p>
        </p:txBody>
      </p:sp>
      <p:sp>
        <p:nvSpPr>
          <p:cNvPr id="30" name="Text Placeholder 5"/>
          <p:cNvSpPr>
            <a:spLocks noGrp="1"/>
          </p:cNvSpPr>
          <p:nvPr>
            <p:ph type="body" sz="quarter" idx="31" hasCustomPrompt="1"/>
          </p:nvPr>
        </p:nvSpPr>
        <p:spPr>
          <a:xfrm>
            <a:off x="2559239" y="1684488"/>
            <a:ext cx="6336000"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31" name="Rectangle 30"/>
          <p:cNvSpPr/>
          <p:nvPr userDrawn="1"/>
        </p:nvSpPr>
        <p:spPr>
          <a:xfrm>
            <a:off x="228600" y="2394385"/>
            <a:ext cx="8686800" cy="687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5"/>
          <p:cNvSpPr>
            <a:spLocks noGrp="1"/>
          </p:cNvSpPr>
          <p:nvPr>
            <p:ph type="body" sz="quarter" idx="32" hasCustomPrompt="1"/>
          </p:nvPr>
        </p:nvSpPr>
        <p:spPr>
          <a:xfrm>
            <a:off x="228600" y="2396170"/>
            <a:ext cx="2160000" cy="687600"/>
          </a:xfrm>
        </p:spPr>
        <p:txBody>
          <a:bodyPr lIns="45720" tIns="9144" rIns="45720"/>
          <a:lstStyle>
            <a:lvl1pPr marL="0" indent="0">
              <a:buNone/>
              <a:defRPr b="1">
                <a:solidFill>
                  <a:schemeClr val="tx1"/>
                </a:solidFill>
              </a:defRPr>
            </a:lvl1pPr>
          </a:lstStyle>
          <a:p>
            <a:pPr lvl="0"/>
            <a:r>
              <a:rPr lang="en-US" dirty="0" smtClean="0"/>
              <a:t>Key Finding No3</a:t>
            </a:r>
            <a:endParaRPr lang="en-US" dirty="0"/>
          </a:p>
        </p:txBody>
      </p:sp>
      <p:sp>
        <p:nvSpPr>
          <p:cNvPr id="33" name="Text Placeholder 5"/>
          <p:cNvSpPr>
            <a:spLocks noGrp="1"/>
          </p:cNvSpPr>
          <p:nvPr>
            <p:ph type="body" sz="quarter" idx="33" hasCustomPrompt="1"/>
          </p:nvPr>
        </p:nvSpPr>
        <p:spPr>
          <a:xfrm>
            <a:off x="2559239" y="2396976"/>
            <a:ext cx="6336000"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34" name="Text Placeholder 5"/>
          <p:cNvSpPr>
            <a:spLocks noGrp="1"/>
          </p:cNvSpPr>
          <p:nvPr>
            <p:ph type="body" sz="quarter" idx="34" hasCustomPrompt="1"/>
          </p:nvPr>
        </p:nvSpPr>
        <p:spPr>
          <a:xfrm>
            <a:off x="228600" y="3108255"/>
            <a:ext cx="2160000" cy="687600"/>
          </a:xfrm>
        </p:spPr>
        <p:txBody>
          <a:bodyPr lIns="45720" tIns="9144" rIns="45720"/>
          <a:lstStyle>
            <a:lvl1pPr marL="0" indent="0">
              <a:buNone/>
              <a:defRPr b="1">
                <a:solidFill>
                  <a:schemeClr val="tx1"/>
                </a:solidFill>
              </a:defRPr>
            </a:lvl1pPr>
          </a:lstStyle>
          <a:p>
            <a:pPr lvl="0"/>
            <a:r>
              <a:rPr lang="en-US" dirty="0" smtClean="0"/>
              <a:t>Key Finding No4</a:t>
            </a:r>
            <a:endParaRPr lang="en-US" dirty="0"/>
          </a:p>
        </p:txBody>
      </p:sp>
      <p:sp>
        <p:nvSpPr>
          <p:cNvPr id="35" name="Text Placeholder 5"/>
          <p:cNvSpPr>
            <a:spLocks noGrp="1"/>
          </p:cNvSpPr>
          <p:nvPr>
            <p:ph type="body" sz="quarter" idx="35" hasCustomPrompt="1"/>
          </p:nvPr>
        </p:nvSpPr>
        <p:spPr>
          <a:xfrm>
            <a:off x="2559239" y="3109464"/>
            <a:ext cx="6336000"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37" name="Text Placeholder 5"/>
          <p:cNvSpPr>
            <a:spLocks noGrp="1"/>
          </p:cNvSpPr>
          <p:nvPr>
            <p:ph type="body" sz="quarter" idx="36" hasCustomPrompt="1"/>
          </p:nvPr>
        </p:nvSpPr>
        <p:spPr>
          <a:xfrm>
            <a:off x="228600" y="3820340"/>
            <a:ext cx="2160000" cy="687600"/>
          </a:xfrm>
        </p:spPr>
        <p:txBody>
          <a:bodyPr lIns="45720" tIns="9144" rIns="45720"/>
          <a:lstStyle>
            <a:lvl1pPr marL="0" indent="0">
              <a:buNone/>
              <a:defRPr b="1">
                <a:solidFill>
                  <a:schemeClr val="tx1"/>
                </a:solidFill>
              </a:defRPr>
            </a:lvl1pPr>
          </a:lstStyle>
          <a:p>
            <a:pPr lvl="0"/>
            <a:r>
              <a:rPr lang="en-US" dirty="0" smtClean="0"/>
              <a:t>Key Finding No5</a:t>
            </a:r>
            <a:endParaRPr lang="en-US" dirty="0"/>
          </a:p>
        </p:txBody>
      </p:sp>
      <p:sp>
        <p:nvSpPr>
          <p:cNvPr id="38" name="Text Placeholder 5"/>
          <p:cNvSpPr>
            <a:spLocks noGrp="1"/>
          </p:cNvSpPr>
          <p:nvPr>
            <p:ph type="body" sz="quarter" idx="37" hasCustomPrompt="1"/>
          </p:nvPr>
        </p:nvSpPr>
        <p:spPr>
          <a:xfrm>
            <a:off x="2562224" y="3821952"/>
            <a:ext cx="6334125"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39" name="Text Placeholder 5"/>
          <p:cNvSpPr>
            <a:spLocks noGrp="1"/>
          </p:cNvSpPr>
          <p:nvPr>
            <p:ph type="body" sz="quarter" idx="38" hasCustomPrompt="1"/>
          </p:nvPr>
        </p:nvSpPr>
        <p:spPr>
          <a:xfrm>
            <a:off x="228600" y="4532425"/>
            <a:ext cx="2160000" cy="687600"/>
          </a:xfrm>
        </p:spPr>
        <p:txBody>
          <a:bodyPr lIns="45720" tIns="9144" rIns="45720"/>
          <a:lstStyle>
            <a:lvl1pPr marL="0" indent="0">
              <a:buNone/>
              <a:defRPr b="1">
                <a:solidFill>
                  <a:schemeClr val="tx1"/>
                </a:solidFill>
              </a:defRPr>
            </a:lvl1pPr>
          </a:lstStyle>
          <a:p>
            <a:pPr lvl="0"/>
            <a:r>
              <a:rPr lang="en-US" dirty="0" smtClean="0"/>
              <a:t>Key Finding No6</a:t>
            </a:r>
            <a:endParaRPr lang="en-US" dirty="0"/>
          </a:p>
        </p:txBody>
      </p:sp>
      <p:sp>
        <p:nvSpPr>
          <p:cNvPr id="45" name="Text Placeholder 5"/>
          <p:cNvSpPr>
            <a:spLocks noGrp="1"/>
          </p:cNvSpPr>
          <p:nvPr>
            <p:ph type="body" sz="quarter" idx="39" hasCustomPrompt="1"/>
          </p:nvPr>
        </p:nvSpPr>
        <p:spPr>
          <a:xfrm>
            <a:off x="2559239" y="4534440"/>
            <a:ext cx="6336000"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64" name="Rectangle 63"/>
          <p:cNvSpPr/>
          <p:nvPr userDrawn="1"/>
        </p:nvSpPr>
        <p:spPr>
          <a:xfrm>
            <a:off x="228600" y="5238565"/>
            <a:ext cx="8686800" cy="687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Placeholder 5"/>
          <p:cNvSpPr>
            <a:spLocks noGrp="1"/>
          </p:cNvSpPr>
          <p:nvPr>
            <p:ph type="body" sz="quarter" idx="40" hasCustomPrompt="1"/>
          </p:nvPr>
        </p:nvSpPr>
        <p:spPr>
          <a:xfrm>
            <a:off x="228600" y="5244510"/>
            <a:ext cx="2160000" cy="687600"/>
          </a:xfrm>
        </p:spPr>
        <p:txBody>
          <a:bodyPr lIns="45720" tIns="9144" rIns="45720"/>
          <a:lstStyle>
            <a:lvl1pPr marL="0" indent="0">
              <a:buNone/>
              <a:defRPr b="1">
                <a:solidFill>
                  <a:schemeClr val="tx1"/>
                </a:solidFill>
              </a:defRPr>
            </a:lvl1pPr>
          </a:lstStyle>
          <a:p>
            <a:pPr lvl="0"/>
            <a:r>
              <a:rPr lang="en-US" dirty="0" smtClean="0"/>
              <a:t>Key Finding No7</a:t>
            </a:r>
            <a:endParaRPr lang="en-US" dirty="0"/>
          </a:p>
        </p:txBody>
      </p:sp>
      <p:sp>
        <p:nvSpPr>
          <p:cNvPr id="66" name="Text Placeholder 5"/>
          <p:cNvSpPr>
            <a:spLocks noGrp="1"/>
          </p:cNvSpPr>
          <p:nvPr>
            <p:ph type="body" sz="quarter" idx="41" hasCustomPrompt="1"/>
          </p:nvPr>
        </p:nvSpPr>
        <p:spPr>
          <a:xfrm>
            <a:off x="2559239" y="5246928"/>
            <a:ext cx="6336000"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67" name="Text Placeholder 5"/>
          <p:cNvSpPr>
            <a:spLocks noGrp="1"/>
          </p:cNvSpPr>
          <p:nvPr>
            <p:ph type="body" sz="quarter" idx="42" hasCustomPrompt="1"/>
          </p:nvPr>
        </p:nvSpPr>
        <p:spPr>
          <a:xfrm>
            <a:off x="228600" y="5956592"/>
            <a:ext cx="2160000" cy="687600"/>
          </a:xfrm>
        </p:spPr>
        <p:txBody>
          <a:bodyPr lIns="45720" tIns="9144" rIns="45720"/>
          <a:lstStyle>
            <a:lvl1pPr marL="0" indent="0">
              <a:buNone/>
              <a:defRPr b="1">
                <a:solidFill>
                  <a:schemeClr val="tx1"/>
                </a:solidFill>
              </a:defRPr>
            </a:lvl1pPr>
          </a:lstStyle>
          <a:p>
            <a:pPr lvl="0"/>
            <a:r>
              <a:rPr lang="en-US" dirty="0" smtClean="0"/>
              <a:t>Key Finding No8</a:t>
            </a:r>
            <a:endParaRPr lang="en-US" dirty="0"/>
          </a:p>
        </p:txBody>
      </p:sp>
      <p:sp>
        <p:nvSpPr>
          <p:cNvPr id="68" name="Text Placeholder 5"/>
          <p:cNvSpPr>
            <a:spLocks noGrp="1"/>
          </p:cNvSpPr>
          <p:nvPr>
            <p:ph type="body" sz="quarter" idx="43" hasCustomPrompt="1"/>
          </p:nvPr>
        </p:nvSpPr>
        <p:spPr>
          <a:xfrm>
            <a:off x="2559239" y="5959417"/>
            <a:ext cx="6336000" cy="687600"/>
          </a:xfrm>
        </p:spPr>
        <p:txBody>
          <a:bodyPr lIns="45720" tIns="9144" rIns="45720"/>
          <a:lstStyle>
            <a:lvl1pPr marL="0" indent="0">
              <a:buNone/>
              <a:defRPr>
                <a:solidFill>
                  <a:schemeClr val="tx1"/>
                </a:solidFill>
              </a:defRPr>
            </a:lvl1pPr>
          </a:lstStyle>
          <a:p>
            <a:pPr lvl="0"/>
            <a:r>
              <a:rPr lang="en-US" dirty="0" smtClean="0"/>
              <a:t>Key Finding</a:t>
            </a:r>
          </a:p>
        </p:txBody>
      </p:sp>
      <p:sp>
        <p:nvSpPr>
          <p:cNvPr id="26" name="Subtitle 4"/>
          <p:cNvSpPr>
            <a:spLocks noGrp="1"/>
          </p:cNvSpPr>
          <p:nvPr userDrawn="1">
            <p:ph type="subTitle" idx="44"/>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23"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Subtitle 4"/>
          <p:cNvSpPr>
            <a:spLocks noGrp="1"/>
          </p:cNvSpPr>
          <p:nvPr>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5"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wo Columns with Block Headers">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216000" y="972000"/>
            <a:ext cx="4267200" cy="450000"/>
          </a:xfrm>
          <a:solidFill>
            <a:srgbClr val="B8C7AD"/>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2"/>
          <p:cNvSpPr>
            <a:spLocks noGrp="1"/>
          </p:cNvSpPr>
          <p:nvPr>
            <p:ph type="body" idx="13"/>
          </p:nvPr>
        </p:nvSpPr>
        <p:spPr>
          <a:xfrm>
            <a:off x="4621696" y="972000"/>
            <a:ext cx="4267200" cy="450000"/>
          </a:xfrm>
          <a:solidFill>
            <a:srgbClr val="B8C7AD"/>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11"/>
          <p:cNvSpPr>
            <a:spLocks noGrp="1"/>
          </p:cNvSpPr>
          <p:nvPr>
            <p:ph sz="quarter" idx="14"/>
          </p:nvPr>
        </p:nvSpPr>
        <p:spPr>
          <a:xfrm>
            <a:off x="216000" y="1490041"/>
            <a:ext cx="4267200" cy="516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1"/>
          <p:cNvSpPr>
            <a:spLocks noGrp="1"/>
          </p:cNvSpPr>
          <p:nvPr>
            <p:ph sz="quarter" idx="15"/>
          </p:nvPr>
        </p:nvSpPr>
        <p:spPr>
          <a:xfrm>
            <a:off x="4621696" y="1490041"/>
            <a:ext cx="4267200" cy="516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7"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Halves">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216000" y="972000"/>
            <a:ext cx="8676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8"/>
          <p:cNvSpPr>
            <a:spLocks noGrp="1"/>
          </p:cNvSpPr>
          <p:nvPr>
            <p:ph sz="quarter" idx="13"/>
          </p:nvPr>
        </p:nvSpPr>
        <p:spPr>
          <a:xfrm>
            <a:off x="216000" y="3886852"/>
            <a:ext cx="8676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5"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hree Columns">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216000" y="972000"/>
            <a:ext cx="2808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9"/>
          <p:cNvSpPr>
            <a:spLocks noGrp="1"/>
          </p:cNvSpPr>
          <p:nvPr>
            <p:ph sz="quarter" idx="11"/>
          </p:nvPr>
        </p:nvSpPr>
        <p:spPr>
          <a:xfrm>
            <a:off x="6079436" y="972000"/>
            <a:ext cx="2808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9"/>
          <p:cNvSpPr>
            <a:spLocks noGrp="1"/>
          </p:cNvSpPr>
          <p:nvPr>
            <p:ph sz="quarter" idx="12"/>
          </p:nvPr>
        </p:nvSpPr>
        <p:spPr>
          <a:xfrm>
            <a:off x="3147718" y="972000"/>
            <a:ext cx="28080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ubtitle 4"/>
          <p:cNvSpPr>
            <a:spLocks noGrp="1"/>
          </p:cNvSpPr>
          <p:nvPr userDrawn="1">
            <p:ph type="subTitle" idx="13"/>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6"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hree Columns with Block Headers">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216000" y="1490042"/>
            <a:ext cx="2808000" cy="516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2"/>
          <p:cNvSpPr>
            <a:spLocks noGrp="1"/>
          </p:cNvSpPr>
          <p:nvPr>
            <p:ph type="body" idx="1"/>
          </p:nvPr>
        </p:nvSpPr>
        <p:spPr>
          <a:xfrm>
            <a:off x="216000" y="972000"/>
            <a:ext cx="2808000" cy="450000"/>
          </a:xfrm>
          <a:solidFill>
            <a:srgbClr val="B8C7AD"/>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Content Placeholder 9"/>
          <p:cNvSpPr>
            <a:spLocks noGrp="1"/>
          </p:cNvSpPr>
          <p:nvPr>
            <p:ph sz="quarter" idx="11"/>
          </p:nvPr>
        </p:nvSpPr>
        <p:spPr>
          <a:xfrm>
            <a:off x="6079436" y="1490042"/>
            <a:ext cx="2808000" cy="516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2"/>
          <p:cNvSpPr>
            <a:spLocks noGrp="1"/>
          </p:cNvSpPr>
          <p:nvPr>
            <p:ph type="body" idx="12"/>
          </p:nvPr>
        </p:nvSpPr>
        <p:spPr>
          <a:xfrm>
            <a:off x="6079436" y="972000"/>
            <a:ext cx="2808000" cy="450000"/>
          </a:xfrm>
          <a:solidFill>
            <a:srgbClr val="B8C7AD"/>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9"/>
          <p:cNvSpPr>
            <a:spLocks noGrp="1"/>
          </p:cNvSpPr>
          <p:nvPr>
            <p:ph sz="quarter" idx="13"/>
          </p:nvPr>
        </p:nvSpPr>
        <p:spPr>
          <a:xfrm>
            <a:off x="3147718" y="1490042"/>
            <a:ext cx="2808000" cy="516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2"/>
          <p:cNvSpPr>
            <a:spLocks noGrp="1"/>
          </p:cNvSpPr>
          <p:nvPr>
            <p:ph type="body" idx="14"/>
          </p:nvPr>
        </p:nvSpPr>
        <p:spPr>
          <a:xfrm>
            <a:off x="3147718" y="972000"/>
            <a:ext cx="2808000" cy="450000"/>
          </a:xfrm>
          <a:solidFill>
            <a:srgbClr val="B8C7AD"/>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Subtitle 4"/>
          <p:cNvSpPr>
            <a:spLocks noGrp="1"/>
          </p:cNvSpPr>
          <p:nvPr userDrawn="1">
            <p:ph type="subTitle" idx="15"/>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14"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Column, Split Column (left)">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4622400" y="972000"/>
            <a:ext cx="4267200" cy="569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8"/>
          <p:cNvSpPr>
            <a:spLocks noGrp="1"/>
          </p:cNvSpPr>
          <p:nvPr>
            <p:ph sz="quarter" idx="13"/>
          </p:nvPr>
        </p:nvSpPr>
        <p:spPr>
          <a:xfrm>
            <a:off x="216000" y="3873467"/>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8"/>
          <p:cNvSpPr>
            <a:spLocks noGrp="1"/>
          </p:cNvSpPr>
          <p:nvPr>
            <p:ph sz="quarter" idx="14"/>
          </p:nvPr>
        </p:nvSpPr>
        <p:spPr>
          <a:xfrm>
            <a:off x="216000" y="972000"/>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6"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ne Half, Two Quarters (top)">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215348" y="3874673"/>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8"/>
          <p:cNvSpPr>
            <a:spLocks noGrp="1"/>
          </p:cNvSpPr>
          <p:nvPr>
            <p:ph sz="quarter" idx="13"/>
          </p:nvPr>
        </p:nvSpPr>
        <p:spPr>
          <a:xfrm>
            <a:off x="4621696" y="3874673"/>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8"/>
          <p:cNvSpPr>
            <a:spLocks noGrp="1"/>
          </p:cNvSpPr>
          <p:nvPr>
            <p:ph sz="quarter" idx="14"/>
          </p:nvPr>
        </p:nvSpPr>
        <p:spPr>
          <a:xfrm>
            <a:off x="216000" y="973206"/>
            <a:ext cx="86868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6"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Half, Two Quarters (bottom)">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216000" y="972000"/>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8"/>
          <p:cNvSpPr>
            <a:spLocks noGrp="1"/>
          </p:cNvSpPr>
          <p:nvPr>
            <p:ph sz="quarter" idx="13"/>
          </p:nvPr>
        </p:nvSpPr>
        <p:spPr>
          <a:xfrm>
            <a:off x="4621696" y="972000"/>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8"/>
          <p:cNvSpPr>
            <a:spLocks noGrp="1"/>
          </p:cNvSpPr>
          <p:nvPr>
            <p:ph sz="quarter" idx="14"/>
          </p:nvPr>
        </p:nvSpPr>
        <p:spPr>
          <a:xfrm>
            <a:off x="216000" y="3874673"/>
            <a:ext cx="8676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6"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haded: One Half, Two Quarters (bottom)">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10260" y="3869091"/>
            <a:ext cx="4266000" cy="2772000"/>
          </a:xfrm>
          <a:solidFill>
            <a:schemeClr val="accent6">
              <a:lumMod val="20000"/>
              <a:lumOff val="80000"/>
            </a:schemeClr>
          </a:solidFill>
        </p:spPr>
        <p:txBody>
          <a:bodyPr tIns="0" bIns="0"/>
          <a:lstStyle>
            <a:lvl1pPr>
              <a:spcBef>
                <a:spcPts val="600"/>
              </a:spcBef>
              <a:spcAft>
                <a:spcPts val="0"/>
              </a:spcAft>
              <a:buFont typeface="Symbol" pitchFamily="18" charset="2"/>
              <a:buChar char="·"/>
              <a:defRPr>
                <a:solidFill>
                  <a:schemeClr val="tx1"/>
                </a:solidFill>
              </a:defRPr>
            </a:lvl1pPr>
            <a:lvl2pPr marL="363538" indent="-188913">
              <a:spcBef>
                <a:spcPts val="600"/>
              </a:spcBef>
              <a:spcAft>
                <a:spcPts val="0"/>
              </a:spcAft>
              <a:buClr>
                <a:schemeClr val="tx1">
                  <a:lumMod val="50000"/>
                </a:schemeClr>
              </a:buClr>
              <a:buSzPct val="100000"/>
              <a:defRPr>
                <a:solidFill>
                  <a:schemeClr val="tx1"/>
                </a:solidFill>
              </a:defRPr>
            </a:lvl2pPr>
            <a:lvl3pPr marL="538163" indent="-179388">
              <a:spcBef>
                <a:spcPts val="600"/>
              </a:spcBef>
              <a:spcAft>
                <a:spcPts val="0"/>
              </a:spcAft>
              <a:buClr>
                <a:schemeClr val="tx1">
                  <a:lumMod val="50000"/>
                </a:schemeClr>
              </a:buClr>
              <a:defRPr>
                <a:solidFill>
                  <a:schemeClr val="tx1"/>
                </a:solidFill>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quarter" idx="2"/>
          </p:nvPr>
        </p:nvSpPr>
        <p:spPr>
          <a:xfrm>
            <a:off x="4619752" y="3869091"/>
            <a:ext cx="4266000" cy="2772000"/>
          </a:xfrm>
          <a:solidFill>
            <a:schemeClr val="accent3">
              <a:lumMod val="20000"/>
              <a:lumOff val="80000"/>
            </a:schemeClr>
          </a:solidFill>
        </p:spPr>
        <p:txBody>
          <a:bodyPr tIns="0" bIns="0"/>
          <a:lstStyle>
            <a:lvl1pPr>
              <a:spcBef>
                <a:spcPts val="600"/>
              </a:spcBef>
              <a:spcAft>
                <a:spcPts val="0"/>
              </a:spcAft>
              <a:buFont typeface="Symbol" pitchFamily="18" charset="2"/>
              <a:buChar char="·"/>
              <a:defRPr>
                <a:solidFill>
                  <a:schemeClr val="tx1"/>
                </a:solidFill>
              </a:defRPr>
            </a:lvl1pPr>
            <a:lvl2pPr marL="363538" indent="-188913">
              <a:spcBef>
                <a:spcPts val="600"/>
              </a:spcBef>
              <a:spcAft>
                <a:spcPts val="0"/>
              </a:spcAft>
              <a:buClr>
                <a:schemeClr val="tx1">
                  <a:lumMod val="50000"/>
                </a:schemeClr>
              </a:buClr>
              <a:buSzPct val="100000"/>
              <a:defRPr>
                <a:solidFill>
                  <a:schemeClr val="tx1"/>
                </a:solidFill>
              </a:defRPr>
            </a:lvl2pPr>
            <a:lvl3pPr marL="538163" indent="-179388">
              <a:spcBef>
                <a:spcPts val="600"/>
              </a:spcBef>
              <a:spcAft>
                <a:spcPts val="0"/>
              </a:spcAft>
              <a:buClr>
                <a:schemeClr val="tx1">
                  <a:lumMod val="50000"/>
                </a:schemeClr>
              </a:buClr>
              <a:defRPr>
                <a:solidFill>
                  <a:schemeClr val="tx1"/>
                </a:solidFill>
              </a:defRPr>
            </a:lvl3pPr>
          </a:lstStyle>
          <a:p>
            <a:pPr lvl="0"/>
            <a:r>
              <a:rPr lang="en-US" smtClean="0"/>
              <a:t>Click to edit Master text styles</a:t>
            </a:r>
          </a:p>
          <a:p>
            <a:pPr lvl="1"/>
            <a:r>
              <a:rPr lang="en-US" smtClean="0"/>
              <a:t>Second level</a:t>
            </a:r>
          </a:p>
          <a:p>
            <a:pPr lvl="2"/>
            <a:r>
              <a:rPr lang="en-US" smtClean="0"/>
              <a:t>Third level</a:t>
            </a:r>
          </a:p>
        </p:txBody>
      </p:sp>
      <p:sp>
        <p:nvSpPr>
          <p:cNvPr id="7" name="Content Placeholder 2"/>
          <p:cNvSpPr>
            <a:spLocks noGrp="1"/>
          </p:cNvSpPr>
          <p:nvPr>
            <p:ph sz="quarter" idx="11"/>
          </p:nvPr>
        </p:nvSpPr>
        <p:spPr>
          <a:xfrm>
            <a:off x="214177" y="963036"/>
            <a:ext cx="8676000" cy="2772000"/>
          </a:xfrm>
          <a:solidFill>
            <a:schemeClr val="bg2"/>
          </a:solidFill>
        </p:spPr>
        <p:txBody>
          <a:bodyPr tIns="0" bIns="0"/>
          <a:lstStyle>
            <a:lvl1pPr>
              <a:spcBef>
                <a:spcPts val="600"/>
              </a:spcBef>
              <a:spcAft>
                <a:spcPts val="0"/>
              </a:spcAft>
              <a:buFont typeface="Symbol" pitchFamily="18" charset="2"/>
              <a:buChar char="·"/>
              <a:defRPr>
                <a:solidFill>
                  <a:schemeClr val="tx1"/>
                </a:solidFill>
              </a:defRPr>
            </a:lvl1pPr>
            <a:lvl2pPr marL="363538" indent="-188913">
              <a:spcBef>
                <a:spcPts val="600"/>
              </a:spcBef>
              <a:spcAft>
                <a:spcPts val="0"/>
              </a:spcAft>
              <a:buClr>
                <a:schemeClr val="tx1">
                  <a:lumMod val="50000"/>
                </a:schemeClr>
              </a:buClr>
              <a:buSzPct val="100000"/>
              <a:defRPr>
                <a:solidFill>
                  <a:schemeClr val="tx1"/>
                </a:solidFill>
              </a:defRPr>
            </a:lvl2pPr>
            <a:lvl3pPr marL="538163" indent="-179388">
              <a:spcBef>
                <a:spcPts val="600"/>
              </a:spcBef>
              <a:spcAft>
                <a:spcPts val="0"/>
              </a:spcAft>
              <a:buClr>
                <a:schemeClr val="tx1">
                  <a:lumMod val="50000"/>
                </a:schemeClr>
              </a:buClr>
              <a:defRPr>
                <a:solidFill>
                  <a:schemeClr val="tx1"/>
                </a:solidFill>
              </a:defRPr>
            </a:lvl3pPr>
          </a:lstStyle>
          <a:p>
            <a:pPr lvl="0"/>
            <a:r>
              <a:rPr lang="en-US" smtClean="0"/>
              <a:t>Click to edit Master text styles</a:t>
            </a:r>
          </a:p>
          <a:p>
            <a:pPr lvl="1"/>
            <a:r>
              <a:rPr lang="en-US" smtClean="0"/>
              <a:t>Second level</a:t>
            </a:r>
          </a:p>
          <a:p>
            <a:pPr lvl="2"/>
            <a:r>
              <a:rPr lang="en-US" smtClean="0"/>
              <a:t>Third level</a:t>
            </a:r>
          </a:p>
        </p:txBody>
      </p:sp>
      <p:sp>
        <p:nvSpPr>
          <p:cNvPr id="8" name="Subtitle 4"/>
          <p:cNvSpPr>
            <a:spLocks noGrp="1"/>
          </p:cNvSpPr>
          <p:nvPr>
            <p:ph type="subTitle" idx="15"/>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6"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Quarters">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4622400" y="3874673"/>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8"/>
          <p:cNvSpPr>
            <a:spLocks noGrp="1"/>
          </p:cNvSpPr>
          <p:nvPr>
            <p:ph sz="quarter" idx="13"/>
          </p:nvPr>
        </p:nvSpPr>
        <p:spPr>
          <a:xfrm>
            <a:off x="216000" y="3874673"/>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8"/>
          <p:cNvSpPr>
            <a:spLocks noGrp="1"/>
          </p:cNvSpPr>
          <p:nvPr>
            <p:ph sz="quarter" idx="14"/>
          </p:nvPr>
        </p:nvSpPr>
        <p:spPr>
          <a:xfrm>
            <a:off x="216000" y="972000"/>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8"/>
          <p:cNvSpPr>
            <a:spLocks noGrp="1"/>
          </p:cNvSpPr>
          <p:nvPr>
            <p:ph sz="quarter" idx="15"/>
          </p:nvPr>
        </p:nvSpPr>
        <p:spPr>
          <a:xfrm>
            <a:off x="4622400" y="972000"/>
            <a:ext cx="42672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11"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Quarters with Block Headers">
    <p:spTree>
      <p:nvGrpSpPr>
        <p:cNvPr id="1" name=""/>
        <p:cNvGrpSpPr/>
        <p:nvPr/>
      </p:nvGrpSpPr>
      <p:grpSpPr>
        <a:xfrm>
          <a:off x="0" y="0"/>
          <a:ext cx="0" cy="0"/>
          <a:chOff x="0" y="0"/>
          <a:chExt cx="0" cy="0"/>
        </a:xfrm>
      </p:grpSpPr>
      <p:sp>
        <p:nvSpPr>
          <p:cNvPr id="26" name="Content Placeholder 8"/>
          <p:cNvSpPr>
            <a:spLocks noGrp="1"/>
          </p:cNvSpPr>
          <p:nvPr>
            <p:ph sz="quarter" idx="12"/>
          </p:nvPr>
        </p:nvSpPr>
        <p:spPr>
          <a:xfrm>
            <a:off x="4622400" y="4404753"/>
            <a:ext cx="4267200" cy="225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Content Placeholder 8"/>
          <p:cNvSpPr>
            <a:spLocks noGrp="1"/>
          </p:cNvSpPr>
          <p:nvPr>
            <p:ph sz="quarter" idx="13"/>
          </p:nvPr>
        </p:nvSpPr>
        <p:spPr>
          <a:xfrm>
            <a:off x="216000" y="4404753"/>
            <a:ext cx="4267200" cy="225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8"/>
          <p:cNvSpPr>
            <a:spLocks noGrp="1"/>
          </p:cNvSpPr>
          <p:nvPr>
            <p:ph sz="quarter" idx="14"/>
          </p:nvPr>
        </p:nvSpPr>
        <p:spPr>
          <a:xfrm>
            <a:off x="216000" y="1497496"/>
            <a:ext cx="4267200" cy="225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Content Placeholder 8"/>
          <p:cNvSpPr>
            <a:spLocks noGrp="1"/>
          </p:cNvSpPr>
          <p:nvPr>
            <p:ph sz="quarter" idx="15"/>
          </p:nvPr>
        </p:nvSpPr>
        <p:spPr>
          <a:xfrm>
            <a:off x="4622400" y="1497496"/>
            <a:ext cx="4267200" cy="225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2"/>
          <p:cNvSpPr>
            <a:spLocks noGrp="1"/>
          </p:cNvSpPr>
          <p:nvPr>
            <p:ph type="body" idx="1"/>
          </p:nvPr>
        </p:nvSpPr>
        <p:spPr>
          <a:xfrm>
            <a:off x="216000" y="972000"/>
            <a:ext cx="4267200" cy="450000"/>
          </a:xfrm>
          <a:solidFill>
            <a:srgbClr val="B0C0A4"/>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2"/>
          <p:cNvSpPr>
            <a:spLocks noGrp="1"/>
          </p:cNvSpPr>
          <p:nvPr>
            <p:ph type="body" idx="16"/>
          </p:nvPr>
        </p:nvSpPr>
        <p:spPr>
          <a:xfrm>
            <a:off x="4621696" y="972000"/>
            <a:ext cx="4267200" cy="450000"/>
          </a:xfrm>
          <a:solidFill>
            <a:srgbClr val="B0C0A4"/>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Text Placeholder 2"/>
          <p:cNvSpPr>
            <a:spLocks noGrp="1"/>
          </p:cNvSpPr>
          <p:nvPr>
            <p:ph type="body" idx="17"/>
          </p:nvPr>
        </p:nvSpPr>
        <p:spPr>
          <a:xfrm>
            <a:off x="216000" y="3873600"/>
            <a:ext cx="4267200" cy="450000"/>
          </a:xfrm>
          <a:solidFill>
            <a:srgbClr val="B0C0A4"/>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2"/>
          <p:cNvSpPr>
            <a:spLocks noGrp="1"/>
          </p:cNvSpPr>
          <p:nvPr>
            <p:ph type="body" idx="18"/>
          </p:nvPr>
        </p:nvSpPr>
        <p:spPr>
          <a:xfrm>
            <a:off x="4628322" y="3873600"/>
            <a:ext cx="4267200" cy="450000"/>
          </a:xfrm>
          <a:solidFill>
            <a:srgbClr val="B0C0A4"/>
          </a:solidFill>
        </p:spPr>
        <p:txBody>
          <a:bodyPr lIns="36000" tIns="0" rIns="36000" bIns="0" anchor="ctr" anchorCtr="0"/>
          <a:lstStyle>
            <a:lvl1pPr marL="0" indent="0">
              <a:buNone/>
              <a:defRPr sz="14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11"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sp>
        <p:nvSpPr>
          <p:cNvPr id="15" name="Content Placeholder 8"/>
          <p:cNvSpPr>
            <a:spLocks noGrp="1"/>
          </p:cNvSpPr>
          <p:nvPr>
            <p:ph sz="quarter" idx="19"/>
          </p:nvPr>
        </p:nvSpPr>
        <p:spPr>
          <a:xfrm>
            <a:off x="2390428" y="1499568"/>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2"/>
          <p:cNvSpPr>
            <a:spLocks noGrp="1"/>
          </p:cNvSpPr>
          <p:nvPr>
            <p:ph type="body" idx="20" hasCustomPrompt="1"/>
          </p:nvPr>
        </p:nvSpPr>
        <p:spPr>
          <a:xfrm>
            <a:off x="2390428" y="972000"/>
            <a:ext cx="2070000" cy="450000"/>
          </a:xfrm>
          <a:solidFill>
            <a:schemeClr val="tx2"/>
          </a:solidFill>
        </p:spPr>
        <p:txBody>
          <a:bodyPr lIns="36000" tIns="0" rIns="36000" bIns="0" anchor="ctr" anchorCtr="0"/>
          <a:lstStyle>
            <a:lvl1pPr marL="0" indent="0">
              <a:buNone/>
              <a:defRPr sz="13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sp>
        <p:nvSpPr>
          <p:cNvPr id="17" name="Content Placeholder 8"/>
          <p:cNvSpPr>
            <a:spLocks noGrp="1"/>
          </p:cNvSpPr>
          <p:nvPr>
            <p:ph sz="quarter" idx="21"/>
          </p:nvPr>
        </p:nvSpPr>
        <p:spPr>
          <a:xfrm>
            <a:off x="216000" y="1499568"/>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ext Placeholder 2"/>
          <p:cNvSpPr>
            <a:spLocks noGrp="1"/>
          </p:cNvSpPr>
          <p:nvPr>
            <p:ph type="body" idx="22" hasCustomPrompt="1"/>
          </p:nvPr>
        </p:nvSpPr>
        <p:spPr>
          <a:xfrm>
            <a:off x="216000" y="972000"/>
            <a:ext cx="2070000" cy="450000"/>
          </a:xfrm>
          <a:solidFill>
            <a:schemeClr val="tx2"/>
          </a:solidFill>
        </p:spPr>
        <p:txBody>
          <a:bodyPr lIns="36000" tIns="0" rIns="36000" bIns="0" anchor="ctr" anchorCtr="0"/>
          <a:lstStyle>
            <a:lvl1pPr marL="0" indent="0">
              <a:buNone/>
              <a:defRPr sz="1300" b="1" baseline="0">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sp>
        <p:nvSpPr>
          <p:cNvPr id="19" name="Content Placeholder 8"/>
          <p:cNvSpPr>
            <a:spLocks noGrp="1"/>
          </p:cNvSpPr>
          <p:nvPr>
            <p:ph sz="quarter" idx="23"/>
          </p:nvPr>
        </p:nvSpPr>
        <p:spPr>
          <a:xfrm>
            <a:off x="6820100" y="1499568"/>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2"/>
          <p:cNvSpPr>
            <a:spLocks noGrp="1"/>
          </p:cNvSpPr>
          <p:nvPr>
            <p:ph type="body" idx="24" hasCustomPrompt="1"/>
          </p:nvPr>
        </p:nvSpPr>
        <p:spPr>
          <a:xfrm>
            <a:off x="6833352" y="972000"/>
            <a:ext cx="2070000" cy="450000"/>
          </a:xfrm>
          <a:solidFill>
            <a:schemeClr val="accent1"/>
          </a:solidFill>
        </p:spPr>
        <p:txBody>
          <a:bodyPr lIns="36000" tIns="0" rIns="36000" bIns="0" anchor="ctr" anchorCtr="0"/>
          <a:lstStyle>
            <a:lvl1pPr marL="0" indent="0">
              <a:buNone/>
              <a:defRPr sz="13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sp>
        <p:nvSpPr>
          <p:cNvPr id="21" name="Content Placeholder 8"/>
          <p:cNvSpPr>
            <a:spLocks noGrp="1"/>
          </p:cNvSpPr>
          <p:nvPr>
            <p:ph sz="quarter" idx="25"/>
          </p:nvPr>
        </p:nvSpPr>
        <p:spPr>
          <a:xfrm>
            <a:off x="4648904" y="1499568"/>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2"/>
          <p:cNvSpPr>
            <a:spLocks noGrp="1"/>
          </p:cNvSpPr>
          <p:nvPr>
            <p:ph type="body" idx="26" hasCustomPrompt="1"/>
          </p:nvPr>
        </p:nvSpPr>
        <p:spPr>
          <a:xfrm>
            <a:off x="4648904" y="972000"/>
            <a:ext cx="2070000" cy="450000"/>
          </a:xfrm>
          <a:solidFill>
            <a:schemeClr val="accent1"/>
          </a:solidFill>
        </p:spPr>
        <p:txBody>
          <a:bodyPr lIns="36000" tIns="0" rIns="36000" bIns="0" anchor="ctr" anchorCtr="0"/>
          <a:lstStyle>
            <a:lvl1pPr marL="0" indent="0">
              <a:buNone/>
              <a:defRPr sz="13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sp>
        <p:nvSpPr>
          <p:cNvPr id="31" name="TextBox 30"/>
          <p:cNvSpPr txBox="1"/>
          <p:nvPr userDrawn="1"/>
        </p:nvSpPr>
        <p:spPr>
          <a:xfrm>
            <a:off x="2734811" y="3506493"/>
            <a:ext cx="1760989" cy="276999"/>
          </a:xfrm>
          <a:prstGeom prst="rect">
            <a:avLst/>
          </a:prstGeom>
          <a:noFill/>
        </p:spPr>
        <p:txBody>
          <a:bodyPr wrap="square" lIns="0" tIns="0" rIns="0" bIns="0" rtlCol="0" anchor="t" anchorCtr="0">
            <a:spAutoFit/>
          </a:bodyPr>
          <a:lstStyle/>
          <a:p>
            <a:pPr algn="r"/>
            <a:r>
              <a:rPr lang="en-US" dirty="0" smtClean="0">
                <a:solidFill>
                  <a:schemeClr val="tx2"/>
                </a:solidFill>
              </a:rPr>
              <a:t>Strengths</a:t>
            </a:r>
            <a:endParaRPr lang="en-US" dirty="0">
              <a:solidFill>
                <a:schemeClr val="tx2"/>
              </a:solidFill>
            </a:endParaRPr>
          </a:p>
        </p:txBody>
      </p:sp>
      <p:sp>
        <p:nvSpPr>
          <p:cNvPr id="32" name="TextBox 31"/>
          <p:cNvSpPr txBox="1"/>
          <p:nvPr userDrawn="1"/>
        </p:nvSpPr>
        <p:spPr>
          <a:xfrm>
            <a:off x="2734811" y="3820873"/>
            <a:ext cx="1760989" cy="276999"/>
          </a:xfrm>
          <a:prstGeom prst="rect">
            <a:avLst/>
          </a:prstGeom>
          <a:noFill/>
        </p:spPr>
        <p:txBody>
          <a:bodyPr wrap="square" lIns="0" tIns="0" rIns="0" bIns="0" rtlCol="0" anchor="ctr" anchorCtr="0">
            <a:spAutoFit/>
          </a:bodyPr>
          <a:lstStyle/>
          <a:p>
            <a:pPr algn="r"/>
            <a:r>
              <a:rPr lang="en-US" dirty="0" smtClean="0">
                <a:solidFill>
                  <a:schemeClr val="accent6"/>
                </a:solidFill>
              </a:rPr>
              <a:t>Opportunities</a:t>
            </a:r>
            <a:endParaRPr lang="en-US" dirty="0">
              <a:solidFill>
                <a:schemeClr val="accent6"/>
              </a:solidFill>
            </a:endParaRPr>
          </a:p>
        </p:txBody>
      </p:sp>
      <p:sp>
        <p:nvSpPr>
          <p:cNvPr id="33" name="TextBox 32"/>
          <p:cNvSpPr txBox="1"/>
          <p:nvPr userDrawn="1"/>
        </p:nvSpPr>
        <p:spPr>
          <a:xfrm>
            <a:off x="4634948" y="3506493"/>
            <a:ext cx="1760989" cy="276999"/>
          </a:xfrm>
          <a:prstGeom prst="rect">
            <a:avLst/>
          </a:prstGeom>
          <a:noFill/>
        </p:spPr>
        <p:txBody>
          <a:bodyPr wrap="square" lIns="0" tIns="0" rIns="0" bIns="0" rtlCol="0" anchor="t" anchorCtr="0">
            <a:spAutoFit/>
          </a:bodyPr>
          <a:lstStyle/>
          <a:p>
            <a:pPr algn="l"/>
            <a:r>
              <a:rPr lang="en-US" dirty="0" smtClean="0">
                <a:solidFill>
                  <a:schemeClr val="accent1"/>
                </a:solidFill>
              </a:rPr>
              <a:t>Weaknesses</a:t>
            </a:r>
            <a:endParaRPr lang="en-US" dirty="0">
              <a:solidFill>
                <a:schemeClr val="accent1"/>
              </a:solidFill>
            </a:endParaRPr>
          </a:p>
        </p:txBody>
      </p:sp>
      <p:sp>
        <p:nvSpPr>
          <p:cNvPr id="34" name="TextBox 33"/>
          <p:cNvSpPr txBox="1"/>
          <p:nvPr userDrawn="1"/>
        </p:nvSpPr>
        <p:spPr>
          <a:xfrm>
            <a:off x="4634948" y="3820873"/>
            <a:ext cx="1760989" cy="276999"/>
          </a:xfrm>
          <a:prstGeom prst="rect">
            <a:avLst/>
          </a:prstGeom>
          <a:noFill/>
        </p:spPr>
        <p:txBody>
          <a:bodyPr wrap="square" lIns="0" tIns="0" rIns="0" bIns="0" rtlCol="0" anchor="ctr" anchorCtr="0">
            <a:spAutoFit/>
          </a:bodyPr>
          <a:lstStyle/>
          <a:p>
            <a:pPr algn="l"/>
            <a:r>
              <a:rPr lang="en-US" dirty="0" smtClean="0">
                <a:solidFill>
                  <a:schemeClr val="accent2"/>
                </a:solidFill>
              </a:rPr>
              <a:t>Threats</a:t>
            </a:r>
            <a:endParaRPr lang="en-US" dirty="0">
              <a:solidFill>
                <a:schemeClr val="accent2"/>
              </a:solidFill>
            </a:endParaRPr>
          </a:p>
        </p:txBody>
      </p:sp>
      <p:sp>
        <p:nvSpPr>
          <p:cNvPr id="35" name="Content Placeholder 8"/>
          <p:cNvSpPr>
            <a:spLocks noGrp="1"/>
          </p:cNvSpPr>
          <p:nvPr>
            <p:ph sz="quarter" idx="27"/>
          </p:nvPr>
        </p:nvSpPr>
        <p:spPr>
          <a:xfrm>
            <a:off x="2390428" y="4770104"/>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6" name="Text Placeholder 2"/>
          <p:cNvSpPr>
            <a:spLocks noGrp="1"/>
          </p:cNvSpPr>
          <p:nvPr>
            <p:ph type="body" idx="28" hasCustomPrompt="1"/>
          </p:nvPr>
        </p:nvSpPr>
        <p:spPr>
          <a:xfrm>
            <a:off x="2390428" y="4238980"/>
            <a:ext cx="2070000" cy="450000"/>
          </a:xfrm>
          <a:solidFill>
            <a:schemeClr val="accent6"/>
          </a:solidFill>
        </p:spPr>
        <p:txBody>
          <a:bodyPr lIns="36000" tIns="0" rIns="36000" bIns="0" anchor="ctr" anchorCtr="0"/>
          <a:lstStyle>
            <a:lvl1pPr marL="0" indent="0">
              <a:buNone/>
              <a:defRPr sz="13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sp>
        <p:nvSpPr>
          <p:cNvPr id="37" name="Content Placeholder 8"/>
          <p:cNvSpPr>
            <a:spLocks noGrp="1"/>
          </p:cNvSpPr>
          <p:nvPr>
            <p:ph sz="quarter" idx="29"/>
          </p:nvPr>
        </p:nvSpPr>
        <p:spPr>
          <a:xfrm>
            <a:off x="216000" y="4770104"/>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8" name="Text Placeholder 2"/>
          <p:cNvSpPr>
            <a:spLocks noGrp="1"/>
          </p:cNvSpPr>
          <p:nvPr>
            <p:ph type="body" idx="30" hasCustomPrompt="1"/>
          </p:nvPr>
        </p:nvSpPr>
        <p:spPr>
          <a:xfrm>
            <a:off x="216000" y="4238980"/>
            <a:ext cx="2070000" cy="450000"/>
          </a:xfrm>
          <a:solidFill>
            <a:schemeClr val="accent6"/>
          </a:solidFill>
        </p:spPr>
        <p:txBody>
          <a:bodyPr lIns="36000" tIns="0" rIns="36000" bIns="0" anchor="ctr" anchorCtr="0"/>
          <a:lstStyle>
            <a:lvl1pPr marL="0" indent="0">
              <a:buNone/>
              <a:defRPr sz="13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sp>
        <p:nvSpPr>
          <p:cNvPr id="39" name="Content Placeholder 8"/>
          <p:cNvSpPr>
            <a:spLocks noGrp="1"/>
          </p:cNvSpPr>
          <p:nvPr>
            <p:ph sz="quarter" idx="31"/>
          </p:nvPr>
        </p:nvSpPr>
        <p:spPr>
          <a:xfrm>
            <a:off x="6820100" y="4770104"/>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0" name="Text Placeholder 2"/>
          <p:cNvSpPr>
            <a:spLocks noGrp="1"/>
          </p:cNvSpPr>
          <p:nvPr>
            <p:ph type="body" idx="32" hasCustomPrompt="1"/>
          </p:nvPr>
        </p:nvSpPr>
        <p:spPr>
          <a:xfrm>
            <a:off x="6833352" y="4238980"/>
            <a:ext cx="2070000" cy="450000"/>
          </a:xfrm>
          <a:solidFill>
            <a:schemeClr val="accent2"/>
          </a:solidFill>
        </p:spPr>
        <p:txBody>
          <a:bodyPr lIns="36000" tIns="0" rIns="36000" bIns="0" anchor="ctr" anchorCtr="0"/>
          <a:lstStyle>
            <a:lvl1pPr marL="0" indent="0">
              <a:buNone/>
              <a:defRPr sz="13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sp>
        <p:nvSpPr>
          <p:cNvPr id="41" name="Content Placeholder 8"/>
          <p:cNvSpPr>
            <a:spLocks noGrp="1"/>
          </p:cNvSpPr>
          <p:nvPr>
            <p:ph sz="quarter" idx="33"/>
          </p:nvPr>
        </p:nvSpPr>
        <p:spPr>
          <a:xfrm>
            <a:off x="4648904" y="4770104"/>
            <a:ext cx="2070000" cy="18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2" name="Text Placeholder 2"/>
          <p:cNvSpPr>
            <a:spLocks noGrp="1"/>
          </p:cNvSpPr>
          <p:nvPr>
            <p:ph type="body" idx="34" hasCustomPrompt="1"/>
          </p:nvPr>
        </p:nvSpPr>
        <p:spPr>
          <a:xfrm>
            <a:off x="4648904" y="4238980"/>
            <a:ext cx="2070000" cy="450000"/>
          </a:xfrm>
          <a:solidFill>
            <a:schemeClr val="accent2"/>
          </a:solidFill>
        </p:spPr>
        <p:txBody>
          <a:bodyPr lIns="36000" tIns="0" rIns="36000" bIns="0" anchor="ctr" anchorCtr="0"/>
          <a:lstStyle>
            <a:lvl1pPr marL="0" indent="0">
              <a:buNone/>
              <a:defRPr sz="1300" b="1">
                <a:solidFill>
                  <a:schemeClr val="bg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Main Title</a:t>
            </a:r>
          </a:p>
        </p:txBody>
      </p:sp>
      <p:cxnSp>
        <p:nvCxnSpPr>
          <p:cNvPr id="25" name="Straight Connector 24"/>
          <p:cNvCxnSpPr/>
          <p:nvPr userDrawn="1"/>
        </p:nvCxnSpPr>
        <p:spPr>
          <a:xfrm rot="5400000" flipH="1" flipV="1">
            <a:off x="3662476" y="3791028"/>
            <a:ext cx="1800000" cy="1588"/>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rot="16200000" flipH="1">
            <a:off x="4534042" y="2398994"/>
            <a:ext cx="1588" cy="28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26"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inners and Losers (1)">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216000" y="972000"/>
            <a:ext cx="8676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AutoShape 51"/>
          <p:cNvSpPr>
            <a:spLocks noChangeArrowheads="1"/>
          </p:cNvSpPr>
          <p:nvPr userDrawn="1"/>
        </p:nvSpPr>
        <p:spPr bwMode="auto">
          <a:xfrm rot="-5400000">
            <a:off x="-794357" y="4913273"/>
            <a:ext cx="2713305" cy="689111"/>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91 h 21600"/>
              <a:gd name="T14" fmla="*/ 18324 w 21600"/>
              <a:gd name="T15" fmla="*/ 16009 h 21600"/>
            </a:gdLst>
            <a:ahLst/>
            <a:cxnLst>
              <a:cxn ang="T8">
                <a:pos x="T0" y="T1"/>
              </a:cxn>
              <a:cxn ang="T9">
                <a:pos x="T2" y="T3"/>
              </a:cxn>
              <a:cxn ang="T10">
                <a:pos x="T4" y="T5"/>
              </a:cxn>
              <a:cxn ang="T11">
                <a:pos x="T6" y="T7"/>
              </a:cxn>
            </a:cxnLst>
            <a:rect l="T12" t="T13" r="T14" b="T15"/>
            <a:pathLst>
              <a:path w="21600" h="21600">
                <a:moveTo>
                  <a:pt x="14808" y="0"/>
                </a:moveTo>
                <a:lnTo>
                  <a:pt x="14808" y="5591"/>
                </a:lnTo>
                <a:lnTo>
                  <a:pt x="3375" y="5591"/>
                </a:lnTo>
                <a:lnTo>
                  <a:pt x="3375" y="16009"/>
                </a:lnTo>
                <a:lnTo>
                  <a:pt x="14808" y="16009"/>
                </a:lnTo>
                <a:lnTo>
                  <a:pt x="14808" y="21600"/>
                </a:lnTo>
                <a:lnTo>
                  <a:pt x="21600" y="10800"/>
                </a:lnTo>
                <a:close/>
              </a:path>
              <a:path w="21600" h="21600">
                <a:moveTo>
                  <a:pt x="1350" y="5591"/>
                </a:moveTo>
                <a:lnTo>
                  <a:pt x="1350" y="16009"/>
                </a:lnTo>
                <a:lnTo>
                  <a:pt x="2700" y="16009"/>
                </a:lnTo>
                <a:lnTo>
                  <a:pt x="2700" y="5591"/>
                </a:lnTo>
                <a:close/>
              </a:path>
              <a:path w="21600" h="21600">
                <a:moveTo>
                  <a:pt x="0" y="5591"/>
                </a:moveTo>
                <a:lnTo>
                  <a:pt x="0" y="16009"/>
                </a:lnTo>
                <a:lnTo>
                  <a:pt x="675" y="16009"/>
                </a:lnTo>
                <a:lnTo>
                  <a:pt x="675" y="5591"/>
                </a:lnTo>
                <a:close/>
              </a:path>
            </a:pathLst>
          </a:custGeom>
          <a:solidFill>
            <a:schemeClr val="tx2"/>
          </a:solidFill>
          <a:ln w="19050" algn="ctr">
            <a:noFill/>
            <a:miter lim="800000"/>
            <a:headEnd/>
            <a:tailEnd/>
          </a:ln>
        </p:spPr>
        <p:txBody>
          <a:bodyPr wrap="none" anchor="ctr"/>
          <a:lstStyle/>
          <a:p>
            <a:pPr algn="ctr"/>
            <a:endParaRPr lang="en-GB"/>
          </a:p>
        </p:txBody>
      </p:sp>
      <p:sp>
        <p:nvSpPr>
          <p:cNvPr id="13" name="AutoShape 52"/>
          <p:cNvSpPr>
            <a:spLocks noChangeArrowheads="1"/>
          </p:cNvSpPr>
          <p:nvPr userDrawn="1"/>
        </p:nvSpPr>
        <p:spPr bwMode="auto">
          <a:xfrm rot="5400000">
            <a:off x="3626990" y="4925699"/>
            <a:ext cx="2738160" cy="68911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91 h 21600"/>
              <a:gd name="T14" fmla="*/ 18324 w 21600"/>
              <a:gd name="T15" fmla="*/ 16009 h 21600"/>
            </a:gdLst>
            <a:ahLst/>
            <a:cxnLst>
              <a:cxn ang="T8">
                <a:pos x="T0" y="T1"/>
              </a:cxn>
              <a:cxn ang="T9">
                <a:pos x="T2" y="T3"/>
              </a:cxn>
              <a:cxn ang="T10">
                <a:pos x="T4" y="T5"/>
              </a:cxn>
              <a:cxn ang="T11">
                <a:pos x="T6" y="T7"/>
              </a:cxn>
            </a:cxnLst>
            <a:rect l="T12" t="T13" r="T14" b="T15"/>
            <a:pathLst>
              <a:path w="21600" h="21600">
                <a:moveTo>
                  <a:pt x="14808" y="0"/>
                </a:moveTo>
                <a:lnTo>
                  <a:pt x="14808" y="5591"/>
                </a:lnTo>
                <a:lnTo>
                  <a:pt x="3375" y="5591"/>
                </a:lnTo>
                <a:lnTo>
                  <a:pt x="3375" y="16009"/>
                </a:lnTo>
                <a:lnTo>
                  <a:pt x="14808" y="16009"/>
                </a:lnTo>
                <a:lnTo>
                  <a:pt x="14808" y="21600"/>
                </a:lnTo>
                <a:lnTo>
                  <a:pt x="21600" y="10800"/>
                </a:lnTo>
                <a:close/>
              </a:path>
              <a:path w="21600" h="21600">
                <a:moveTo>
                  <a:pt x="1350" y="5591"/>
                </a:moveTo>
                <a:lnTo>
                  <a:pt x="1350" y="16009"/>
                </a:lnTo>
                <a:lnTo>
                  <a:pt x="2700" y="16009"/>
                </a:lnTo>
                <a:lnTo>
                  <a:pt x="2700" y="5591"/>
                </a:lnTo>
                <a:close/>
              </a:path>
              <a:path w="21600" h="21600">
                <a:moveTo>
                  <a:pt x="0" y="5591"/>
                </a:moveTo>
                <a:lnTo>
                  <a:pt x="0" y="16009"/>
                </a:lnTo>
                <a:lnTo>
                  <a:pt x="675" y="16009"/>
                </a:lnTo>
                <a:lnTo>
                  <a:pt x="675" y="5591"/>
                </a:lnTo>
                <a:close/>
              </a:path>
            </a:pathLst>
          </a:custGeom>
          <a:solidFill>
            <a:schemeClr val="accent1"/>
          </a:solidFill>
          <a:ln w="19050" algn="ctr">
            <a:noFill/>
            <a:miter lim="800000"/>
            <a:headEnd/>
            <a:tailEnd/>
          </a:ln>
        </p:spPr>
        <p:txBody>
          <a:bodyPr wrap="none" anchor="ctr"/>
          <a:lstStyle/>
          <a:p>
            <a:pPr algn="ctr"/>
            <a:endParaRPr lang="en-GB"/>
          </a:p>
        </p:txBody>
      </p:sp>
      <p:sp>
        <p:nvSpPr>
          <p:cNvPr id="15" name="Text Placeholder 14"/>
          <p:cNvSpPr>
            <a:spLocks noGrp="1"/>
          </p:cNvSpPr>
          <p:nvPr>
            <p:ph type="body" sz="quarter" idx="13" hasCustomPrompt="1"/>
          </p:nvPr>
        </p:nvSpPr>
        <p:spPr>
          <a:xfrm>
            <a:off x="910781" y="3861421"/>
            <a:ext cx="3528000" cy="376237"/>
          </a:xfrm>
        </p:spPr>
        <p:txBody>
          <a:bodyPr anchor="ctr" anchorCtr="0"/>
          <a:lstStyle>
            <a:lvl1pPr algn="l">
              <a:buNone/>
              <a:defRPr b="1">
                <a:solidFill>
                  <a:schemeClr val="tx1"/>
                </a:solidFill>
              </a:defRPr>
            </a:lvl1pPr>
          </a:lstStyle>
          <a:p>
            <a:pPr lvl="0"/>
            <a:r>
              <a:rPr lang="en-US" dirty="0" smtClean="0"/>
              <a:t>Click to add Heading</a:t>
            </a:r>
            <a:endParaRPr lang="en-US" dirty="0"/>
          </a:p>
        </p:txBody>
      </p:sp>
      <p:sp>
        <p:nvSpPr>
          <p:cNvPr id="16" name="Text Placeholder 14"/>
          <p:cNvSpPr>
            <a:spLocks noGrp="1"/>
          </p:cNvSpPr>
          <p:nvPr>
            <p:ph type="body" sz="quarter" idx="14" hasCustomPrompt="1"/>
          </p:nvPr>
        </p:nvSpPr>
        <p:spPr>
          <a:xfrm>
            <a:off x="5353880" y="3861421"/>
            <a:ext cx="3528000" cy="376237"/>
          </a:xfrm>
        </p:spPr>
        <p:txBody>
          <a:bodyPr anchor="ctr" anchorCtr="0"/>
          <a:lstStyle>
            <a:lvl1pPr algn="l">
              <a:buNone/>
              <a:defRPr b="1">
                <a:solidFill>
                  <a:schemeClr val="tx1"/>
                </a:solidFill>
              </a:defRPr>
            </a:lvl1pPr>
          </a:lstStyle>
          <a:p>
            <a:pPr lvl="0"/>
            <a:r>
              <a:rPr lang="en-US" dirty="0" smtClean="0"/>
              <a:t>Click to add Heading</a:t>
            </a:r>
            <a:endParaRPr lang="en-US" dirty="0"/>
          </a:p>
        </p:txBody>
      </p:sp>
      <p:sp>
        <p:nvSpPr>
          <p:cNvPr id="17" name="Text Placeholder 16"/>
          <p:cNvSpPr>
            <a:spLocks noGrp="1"/>
          </p:cNvSpPr>
          <p:nvPr>
            <p:ph type="body" sz="quarter" idx="15"/>
          </p:nvPr>
        </p:nvSpPr>
        <p:spPr>
          <a:xfrm>
            <a:off x="910782" y="4314825"/>
            <a:ext cx="3528000" cy="234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ext Placeholder 16"/>
          <p:cNvSpPr>
            <a:spLocks noGrp="1"/>
          </p:cNvSpPr>
          <p:nvPr>
            <p:ph type="body" sz="quarter" idx="16"/>
          </p:nvPr>
        </p:nvSpPr>
        <p:spPr>
          <a:xfrm>
            <a:off x="5353880" y="4314825"/>
            <a:ext cx="3528000" cy="234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Subtitle 4"/>
          <p:cNvSpPr>
            <a:spLocks noGrp="1"/>
          </p:cNvSpPr>
          <p:nvPr userDrawn="1">
            <p:ph type="subTitle" idx="11"/>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10"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inners and Losers (2)">
    <p:spTree>
      <p:nvGrpSpPr>
        <p:cNvPr id="1" name=""/>
        <p:cNvGrpSpPr/>
        <p:nvPr/>
      </p:nvGrpSpPr>
      <p:grpSpPr>
        <a:xfrm>
          <a:off x="0" y="0"/>
          <a:ext cx="0" cy="0"/>
          <a:chOff x="0" y="0"/>
          <a:chExt cx="0" cy="0"/>
        </a:xfrm>
      </p:grpSpPr>
      <p:sp>
        <p:nvSpPr>
          <p:cNvPr id="21" name="Text Placeholder 20"/>
          <p:cNvSpPr>
            <a:spLocks noGrp="1"/>
          </p:cNvSpPr>
          <p:nvPr>
            <p:ph type="body" sz="quarter" idx="11" hasCustomPrompt="1"/>
          </p:nvPr>
        </p:nvSpPr>
        <p:spPr>
          <a:xfrm>
            <a:off x="216000" y="1267927"/>
            <a:ext cx="2654300" cy="442912"/>
          </a:xfrm>
        </p:spPr>
        <p:txBody>
          <a:bodyPr rIns="91440" anchor="ctr" anchorCtr="0"/>
          <a:lstStyle>
            <a:lvl1pPr marL="0" indent="0" algn="r">
              <a:buNone/>
              <a:defRPr b="1"/>
            </a:lvl1pPr>
          </a:lstStyle>
          <a:p>
            <a:pPr lvl="0"/>
            <a:r>
              <a:rPr lang="en-US" dirty="0" smtClean="0"/>
              <a:t>Click to Add Highlight</a:t>
            </a:r>
          </a:p>
        </p:txBody>
      </p:sp>
      <p:sp>
        <p:nvSpPr>
          <p:cNvPr id="22" name="AutoShape 6"/>
          <p:cNvSpPr>
            <a:spLocks noChangeAspect="1" noChangeArrowheads="1"/>
          </p:cNvSpPr>
          <p:nvPr userDrawn="1"/>
        </p:nvSpPr>
        <p:spPr bwMode="auto">
          <a:xfrm rot="16200000">
            <a:off x="2769396" y="1532344"/>
            <a:ext cx="849194" cy="320362"/>
          </a:xfrm>
          <a:custGeom>
            <a:avLst/>
            <a:gdLst>
              <a:gd name="T0" fmla="*/ 594122 w 21600"/>
              <a:gd name="T1" fmla="*/ 0 h 21600"/>
              <a:gd name="T2" fmla="*/ 0 w 21600"/>
              <a:gd name="T3" fmla="*/ 323850 h 21600"/>
              <a:gd name="T4" fmla="*/ 594122 w 21600"/>
              <a:gd name="T5" fmla="*/ 647700 h 21600"/>
              <a:gd name="T6" fmla="*/ 792163 w 21600"/>
              <a:gd name="T7" fmla="*/ 3238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28575" algn="ctr">
            <a:noFill/>
            <a:miter lim="800000"/>
            <a:headEnd/>
            <a:tailEnd/>
          </a:ln>
        </p:spPr>
        <p:txBody>
          <a:bodyPr vert="eaVert" wrap="none" anchor="ctr"/>
          <a:lstStyle/>
          <a:p>
            <a:endParaRPr lang="en-GB"/>
          </a:p>
        </p:txBody>
      </p:sp>
      <p:sp>
        <p:nvSpPr>
          <p:cNvPr id="23" name="AutoShape 7"/>
          <p:cNvSpPr>
            <a:spLocks noChangeAspect="1" noChangeArrowheads="1"/>
          </p:cNvSpPr>
          <p:nvPr userDrawn="1"/>
        </p:nvSpPr>
        <p:spPr bwMode="auto">
          <a:xfrm rot="5400000">
            <a:off x="2756299" y="4570963"/>
            <a:ext cx="877256" cy="320370"/>
          </a:xfrm>
          <a:custGeom>
            <a:avLst/>
            <a:gdLst>
              <a:gd name="T0" fmla="*/ 592931 w 21600"/>
              <a:gd name="T1" fmla="*/ 0 h 21600"/>
              <a:gd name="T2" fmla="*/ 0 w 21600"/>
              <a:gd name="T3" fmla="*/ 323850 h 21600"/>
              <a:gd name="T4" fmla="*/ 592931 w 21600"/>
              <a:gd name="T5" fmla="*/ 647700 h 21600"/>
              <a:gd name="T6" fmla="*/ 790575 w 21600"/>
              <a:gd name="T7" fmla="*/ 3238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22225" algn="ctr">
            <a:noFill/>
            <a:miter lim="800000"/>
            <a:headEnd/>
            <a:tailEnd/>
          </a:ln>
        </p:spPr>
        <p:txBody>
          <a:bodyPr rot="10800000" vert="eaVert" wrap="none" anchor="ctr"/>
          <a:lstStyle/>
          <a:p>
            <a:endParaRPr lang="en-GB"/>
          </a:p>
        </p:txBody>
      </p:sp>
      <p:sp>
        <p:nvSpPr>
          <p:cNvPr id="24" name="Text Placeholder 20"/>
          <p:cNvSpPr>
            <a:spLocks noGrp="1"/>
          </p:cNvSpPr>
          <p:nvPr>
            <p:ph type="body" sz="quarter" idx="12" hasCustomPrompt="1"/>
          </p:nvPr>
        </p:nvSpPr>
        <p:spPr>
          <a:xfrm>
            <a:off x="3489809" y="1267927"/>
            <a:ext cx="5399087" cy="1044097"/>
          </a:xfrm>
        </p:spPr>
        <p:txBody>
          <a:bodyPr lIns="91440"/>
          <a:lstStyle>
            <a:lvl1pPr marL="0" indent="0">
              <a:buNone/>
              <a:defRPr>
                <a:solidFill>
                  <a:schemeClr val="tx1"/>
                </a:solidFill>
              </a:defRPr>
            </a:lvl1pPr>
          </a:lstStyle>
          <a:p>
            <a:pPr lvl="0"/>
            <a:r>
              <a:rPr lang="en-US" dirty="0" smtClean="0"/>
              <a:t>Click to Add Analysis Highlight</a:t>
            </a:r>
          </a:p>
        </p:txBody>
      </p:sp>
      <p:sp>
        <p:nvSpPr>
          <p:cNvPr id="31" name="Text Placeholder 20"/>
          <p:cNvSpPr>
            <a:spLocks noGrp="1"/>
          </p:cNvSpPr>
          <p:nvPr>
            <p:ph type="body" sz="quarter" idx="13" hasCustomPrompt="1"/>
          </p:nvPr>
        </p:nvSpPr>
        <p:spPr>
          <a:xfrm>
            <a:off x="216000" y="2569785"/>
            <a:ext cx="2654300" cy="442912"/>
          </a:xfrm>
        </p:spPr>
        <p:txBody>
          <a:bodyPr rIns="91440" anchor="ctr" anchorCtr="0"/>
          <a:lstStyle>
            <a:lvl1pPr marL="0" indent="0" algn="r">
              <a:buNone/>
              <a:defRPr b="1"/>
            </a:lvl1pPr>
          </a:lstStyle>
          <a:p>
            <a:pPr lvl="0"/>
            <a:r>
              <a:rPr lang="en-US" dirty="0" smtClean="0"/>
              <a:t>Click to Add Highlight</a:t>
            </a:r>
          </a:p>
        </p:txBody>
      </p:sp>
      <p:sp>
        <p:nvSpPr>
          <p:cNvPr id="32" name="Text Placeholder 20"/>
          <p:cNvSpPr>
            <a:spLocks noGrp="1"/>
          </p:cNvSpPr>
          <p:nvPr>
            <p:ph type="body" sz="quarter" idx="14" hasCustomPrompt="1"/>
          </p:nvPr>
        </p:nvSpPr>
        <p:spPr>
          <a:xfrm>
            <a:off x="3489809" y="2569785"/>
            <a:ext cx="5399087" cy="1044097"/>
          </a:xfrm>
        </p:spPr>
        <p:txBody>
          <a:bodyPr lIns="91440"/>
          <a:lstStyle>
            <a:lvl1pPr marL="0" indent="0">
              <a:buNone/>
              <a:defRPr>
                <a:solidFill>
                  <a:schemeClr val="tx1"/>
                </a:solidFill>
              </a:defRPr>
            </a:lvl1pPr>
          </a:lstStyle>
          <a:p>
            <a:pPr lvl="0"/>
            <a:r>
              <a:rPr lang="en-US" dirty="0" smtClean="0"/>
              <a:t>Click to Add Analysis Highlight</a:t>
            </a:r>
          </a:p>
        </p:txBody>
      </p:sp>
      <p:sp>
        <p:nvSpPr>
          <p:cNvPr id="33" name="Text Placeholder 20"/>
          <p:cNvSpPr>
            <a:spLocks noGrp="1"/>
          </p:cNvSpPr>
          <p:nvPr>
            <p:ph type="body" sz="quarter" idx="15" hasCustomPrompt="1"/>
          </p:nvPr>
        </p:nvSpPr>
        <p:spPr>
          <a:xfrm>
            <a:off x="216000" y="4292520"/>
            <a:ext cx="2654300" cy="442912"/>
          </a:xfrm>
        </p:spPr>
        <p:txBody>
          <a:bodyPr rIns="91440" anchor="ctr" anchorCtr="0"/>
          <a:lstStyle>
            <a:lvl1pPr marL="0" indent="0" algn="r">
              <a:buNone/>
              <a:defRPr b="1"/>
            </a:lvl1pPr>
          </a:lstStyle>
          <a:p>
            <a:pPr lvl="0"/>
            <a:r>
              <a:rPr lang="en-US" dirty="0" smtClean="0"/>
              <a:t>Click to Add Highlight</a:t>
            </a:r>
          </a:p>
        </p:txBody>
      </p:sp>
      <p:sp>
        <p:nvSpPr>
          <p:cNvPr id="34" name="Text Placeholder 20"/>
          <p:cNvSpPr>
            <a:spLocks noGrp="1"/>
          </p:cNvSpPr>
          <p:nvPr>
            <p:ph type="body" sz="quarter" idx="16" hasCustomPrompt="1"/>
          </p:nvPr>
        </p:nvSpPr>
        <p:spPr>
          <a:xfrm>
            <a:off x="3489809" y="4292520"/>
            <a:ext cx="5399087" cy="1044097"/>
          </a:xfrm>
        </p:spPr>
        <p:txBody>
          <a:bodyPr lIns="91440"/>
          <a:lstStyle>
            <a:lvl1pPr marL="0" indent="0">
              <a:buNone/>
              <a:defRPr>
                <a:solidFill>
                  <a:schemeClr val="tx1"/>
                </a:solidFill>
              </a:defRPr>
            </a:lvl1pPr>
          </a:lstStyle>
          <a:p>
            <a:pPr lvl="0"/>
            <a:r>
              <a:rPr lang="en-US" dirty="0" smtClean="0"/>
              <a:t>Click to Add Analysis Highlight</a:t>
            </a:r>
          </a:p>
        </p:txBody>
      </p:sp>
      <p:sp>
        <p:nvSpPr>
          <p:cNvPr id="35" name="Text Placeholder 20"/>
          <p:cNvSpPr>
            <a:spLocks noGrp="1"/>
          </p:cNvSpPr>
          <p:nvPr>
            <p:ph type="body" sz="quarter" idx="17" hasCustomPrompt="1"/>
          </p:nvPr>
        </p:nvSpPr>
        <p:spPr>
          <a:xfrm>
            <a:off x="216000" y="5603057"/>
            <a:ext cx="2654300" cy="442912"/>
          </a:xfrm>
        </p:spPr>
        <p:txBody>
          <a:bodyPr rIns="91440" anchor="ctr" anchorCtr="0"/>
          <a:lstStyle>
            <a:lvl1pPr marL="0" indent="0" algn="r">
              <a:buNone/>
              <a:defRPr b="1"/>
            </a:lvl1pPr>
          </a:lstStyle>
          <a:p>
            <a:pPr lvl="0"/>
            <a:r>
              <a:rPr lang="en-US" dirty="0" smtClean="0"/>
              <a:t>Click to Add Highlight</a:t>
            </a:r>
          </a:p>
        </p:txBody>
      </p:sp>
      <p:sp>
        <p:nvSpPr>
          <p:cNvPr id="36" name="Text Placeholder 20"/>
          <p:cNvSpPr>
            <a:spLocks noGrp="1"/>
          </p:cNvSpPr>
          <p:nvPr>
            <p:ph type="body" sz="quarter" idx="18" hasCustomPrompt="1"/>
          </p:nvPr>
        </p:nvSpPr>
        <p:spPr>
          <a:xfrm>
            <a:off x="3489809" y="5603057"/>
            <a:ext cx="5399087" cy="1044097"/>
          </a:xfrm>
        </p:spPr>
        <p:txBody>
          <a:bodyPr lIns="91440"/>
          <a:lstStyle>
            <a:lvl1pPr marL="0" indent="0">
              <a:buNone/>
              <a:defRPr>
                <a:solidFill>
                  <a:schemeClr val="tx1"/>
                </a:solidFill>
              </a:defRPr>
            </a:lvl1pPr>
          </a:lstStyle>
          <a:p>
            <a:pPr lvl="0"/>
            <a:r>
              <a:rPr lang="en-US" dirty="0" smtClean="0"/>
              <a:t>Click to Add Analysis Highlight</a:t>
            </a:r>
          </a:p>
        </p:txBody>
      </p:sp>
      <p:sp>
        <p:nvSpPr>
          <p:cNvPr id="37" name="AutoShape 7"/>
          <p:cNvSpPr>
            <a:spLocks noChangeAspect="1" noChangeArrowheads="1"/>
          </p:cNvSpPr>
          <p:nvPr userDrawn="1"/>
        </p:nvSpPr>
        <p:spPr bwMode="auto">
          <a:xfrm rot="5400000">
            <a:off x="2756305" y="5881500"/>
            <a:ext cx="877256" cy="320370"/>
          </a:xfrm>
          <a:custGeom>
            <a:avLst/>
            <a:gdLst>
              <a:gd name="T0" fmla="*/ 592931 w 21600"/>
              <a:gd name="T1" fmla="*/ 0 h 21600"/>
              <a:gd name="T2" fmla="*/ 0 w 21600"/>
              <a:gd name="T3" fmla="*/ 323850 h 21600"/>
              <a:gd name="T4" fmla="*/ 592931 w 21600"/>
              <a:gd name="T5" fmla="*/ 647700 h 21600"/>
              <a:gd name="T6" fmla="*/ 790575 w 21600"/>
              <a:gd name="T7" fmla="*/ 3238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22225" algn="ctr">
            <a:noFill/>
            <a:miter lim="800000"/>
            <a:headEnd/>
            <a:tailEnd/>
          </a:ln>
        </p:spPr>
        <p:txBody>
          <a:bodyPr rot="10800000" vert="eaVert" wrap="none" anchor="ctr"/>
          <a:lstStyle/>
          <a:p>
            <a:endParaRPr lang="en-GB"/>
          </a:p>
        </p:txBody>
      </p:sp>
      <p:sp>
        <p:nvSpPr>
          <p:cNvPr id="38" name="AutoShape 6"/>
          <p:cNvSpPr>
            <a:spLocks noChangeAspect="1" noChangeArrowheads="1"/>
          </p:cNvSpPr>
          <p:nvPr userDrawn="1"/>
        </p:nvSpPr>
        <p:spPr bwMode="auto">
          <a:xfrm rot="16200000">
            <a:off x="2770326" y="2834202"/>
            <a:ext cx="849194" cy="320362"/>
          </a:xfrm>
          <a:custGeom>
            <a:avLst/>
            <a:gdLst>
              <a:gd name="T0" fmla="*/ 594122 w 21600"/>
              <a:gd name="T1" fmla="*/ 0 h 21600"/>
              <a:gd name="T2" fmla="*/ 0 w 21600"/>
              <a:gd name="T3" fmla="*/ 323850 h 21600"/>
              <a:gd name="T4" fmla="*/ 594122 w 21600"/>
              <a:gd name="T5" fmla="*/ 647700 h 21600"/>
              <a:gd name="T6" fmla="*/ 792163 w 21600"/>
              <a:gd name="T7" fmla="*/ 3238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28575" algn="ctr">
            <a:noFill/>
            <a:miter lim="800000"/>
            <a:headEnd/>
            <a:tailEnd/>
          </a:ln>
        </p:spPr>
        <p:txBody>
          <a:bodyPr vert="eaVert" wrap="none" anchor="ctr"/>
          <a:lstStyle/>
          <a:p>
            <a:endParaRPr lang="en-GB"/>
          </a:p>
        </p:txBody>
      </p:sp>
      <p:sp>
        <p:nvSpPr>
          <p:cNvPr id="18" name="TextBox 17"/>
          <p:cNvSpPr txBox="1"/>
          <p:nvPr userDrawn="1"/>
        </p:nvSpPr>
        <p:spPr>
          <a:xfrm>
            <a:off x="228600" y="928688"/>
            <a:ext cx="2657723" cy="276999"/>
          </a:xfrm>
          <a:prstGeom prst="rect">
            <a:avLst/>
          </a:prstGeom>
          <a:noFill/>
        </p:spPr>
        <p:txBody>
          <a:bodyPr wrap="square" lIns="0" tIns="0" rIns="91440" bIns="0" rtlCol="0">
            <a:spAutoFit/>
          </a:bodyPr>
          <a:lstStyle/>
          <a:p>
            <a:pPr algn="r"/>
            <a:r>
              <a:rPr lang="en-US" sz="1800" b="0" dirty="0" smtClean="0">
                <a:solidFill>
                  <a:schemeClr val="tx2"/>
                </a:solidFill>
              </a:rPr>
              <a:t>Winners</a:t>
            </a:r>
          </a:p>
        </p:txBody>
      </p:sp>
      <p:sp>
        <p:nvSpPr>
          <p:cNvPr id="19" name="TextBox 18"/>
          <p:cNvSpPr txBox="1"/>
          <p:nvPr userDrawn="1"/>
        </p:nvSpPr>
        <p:spPr>
          <a:xfrm>
            <a:off x="228600" y="3861421"/>
            <a:ext cx="2657723" cy="276999"/>
          </a:xfrm>
          <a:prstGeom prst="rect">
            <a:avLst/>
          </a:prstGeom>
          <a:noFill/>
        </p:spPr>
        <p:txBody>
          <a:bodyPr wrap="square" lIns="0" tIns="0" rIns="91440" bIns="0" rtlCol="0">
            <a:spAutoFit/>
          </a:bodyPr>
          <a:lstStyle/>
          <a:p>
            <a:pPr algn="r"/>
            <a:r>
              <a:rPr lang="en-US" sz="1800" b="0" dirty="0" smtClean="0">
                <a:solidFill>
                  <a:schemeClr val="accent1"/>
                </a:solidFill>
              </a:rPr>
              <a:t>Losers</a:t>
            </a:r>
          </a:p>
        </p:txBody>
      </p:sp>
      <p:sp>
        <p:nvSpPr>
          <p:cNvPr id="26" name="Subtitle 4"/>
          <p:cNvSpPr>
            <a:spLocks noGrp="1"/>
          </p:cNvSpPr>
          <p:nvPr userDrawn="1">
            <p:ph type="subTitle" idx="19"/>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17"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 Half, Three Half-Columns (bottom)">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216000" y="972000"/>
            <a:ext cx="8676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9"/>
          <p:cNvSpPr>
            <a:spLocks noGrp="1"/>
          </p:cNvSpPr>
          <p:nvPr>
            <p:ph sz="quarter" idx="13"/>
          </p:nvPr>
        </p:nvSpPr>
        <p:spPr>
          <a:xfrm>
            <a:off x="216000" y="3874673"/>
            <a:ext cx="2808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Content Placeholder 9"/>
          <p:cNvSpPr>
            <a:spLocks noGrp="1"/>
          </p:cNvSpPr>
          <p:nvPr>
            <p:ph sz="quarter" idx="11"/>
          </p:nvPr>
        </p:nvSpPr>
        <p:spPr>
          <a:xfrm>
            <a:off x="6079436" y="3874673"/>
            <a:ext cx="2808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Content Placeholder 9"/>
          <p:cNvSpPr>
            <a:spLocks noGrp="1"/>
          </p:cNvSpPr>
          <p:nvPr>
            <p:ph sz="quarter" idx="14"/>
          </p:nvPr>
        </p:nvSpPr>
        <p:spPr>
          <a:xfrm>
            <a:off x="3147718" y="3874673"/>
            <a:ext cx="2808000" cy="27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ubtitle 4"/>
          <p:cNvSpPr>
            <a:spLocks noGrp="1"/>
          </p:cNvSpPr>
          <p:nvPr userDrawn="1">
            <p:ph type="subTitle" idx="15"/>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7"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pact">
    <p:spTree>
      <p:nvGrpSpPr>
        <p:cNvPr id="1" name=""/>
        <p:cNvGrpSpPr/>
        <p:nvPr/>
      </p:nvGrpSpPr>
      <p:grpSpPr>
        <a:xfrm>
          <a:off x="0" y="0"/>
          <a:ext cx="0" cy="0"/>
          <a:chOff x="0" y="0"/>
          <a:chExt cx="0" cy="0"/>
        </a:xfrm>
      </p:grpSpPr>
      <p:graphicFrame>
        <p:nvGraphicFramePr>
          <p:cNvPr id="14" name="Content Placeholder 4"/>
          <p:cNvGraphicFramePr>
            <a:graphicFrameLocks/>
          </p:cNvGraphicFramePr>
          <p:nvPr userDrawn="1"/>
        </p:nvGraphicFramePr>
        <p:xfrm>
          <a:off x="216136" y="917939"/>
          <a:ext cx="8649567" cy="5722257"/>
        </p:xfrm>
        <a:graphic>
          <a:graphicData uri="http://schemas.openxmlformats.org/drawingml/2006/table">
            <a:tbl>
              <a:tblPr firstRow="1" bandRow="1">
                <a:tableStyleId>{5C22544A-7EE6-4342-B048-85BDC9FD1C3A}</a:tableStyleId>
              </a:tblPr>
              <a:tblGrid>
                <a:gridCol w="1126154"/>
                <a:gridCol w="3696994"/>
                <a:gridCol w="2291819"/>
                <a:gridCol w="767300"/>
                <a:gridCol w="767300"/>
              </a:tblGrid>
              <a:tr h="448282">
                <a:tc>
                  <a:txBody>
                    <a:bodyPr/>
                    <a:lstStyle/>
                    <a:p>
                      <a:endParaRPr lang="en-GB" sz="1300" dirty="0">
                        <a:solidFill>
                          <a:schemeClr val="bg1"/>
                        </a:solidFill>
                      </a:endParaRPr>
                    </a:p>
                  </a:txBody>
                  <a:tcPr marL="72000" marR="72000" marT="0" marB="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A8BB9B"/>
                    </a:solidFill>
                  </a:tcPr>
                </a:tc>
                <a:tc>
                  <a:txBody>
                    <a:bodyPr/>
                    <a:lstStyle/>
                    <a:p>
                      <a:endParaRPr lang="en-GB" sz="1300" dirty="0">
                        <a:solidFill>
                          <a:schemeClr val="bg1"/>
                        </a:solidFill>
                      </a:endParaRPr>
                    </a:p>
                  </a:txBody>
                  <a:tcPr marL="72000" marR="72000" marT="0" marB="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A8BB9B"/>
                    </a:solidFill>
                  </a:tcPr>
                </a:tc>
                <a:tc>
                  <a:txBody>
                    <a:bodyPr/>
                    <a:lstStyle/>
                    <a:p>
                      <a:endParaRPr lang="en-GB" sz="1300" dirty="0">
                        <a:solidFill>
                          <a:schemeClr val="bg1"/>
                        </a:solidFill>
                      </a:endParaRPr>
                    </a:p>
                  </a:txBody>
                  <a:tcPr marL="72000" marR="72000" marT="0" marB="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A8BB9B"/>
                    </a:solidFill>
                  </a:tcPr>
                </a:tc>
                <a:tc>
                  <a:txBody>
                    <a:bodyPr/>
                    <a:lstStyle/>
                    <a:p>
                      <a:pPr algn="ctr"/>
                      <a:r>
                        <a:rPr lang="en-US" sz="1300" b="1" baseline="0" dirty="0" smtClean="0"/>
                        <a:t>Impact2009</a:t>
                      </a:r>
                      <a:endParaRPr lang="en-GB" sz="1300" dirty="0">
                        <a:solidFill>
                          <a:schemeClr val="bg1"/>
                        </a:solidFill>
                      </a:endParaRPr>
                    </a:p>
                  </a:txBody>
                  <a:tcPr marL="72000" marR="72000" marT="0" marB="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A8BB9B"/>
                    </a:solidFill>
                  </a:tcPr>
                </a:tc>
                <a:tc>
                  <a:txBody>
                    <a:bodyPr/>
                    <a:lstStyle/>
                    <a:p>
                      <a:pPr algn="ctr"/>
                      <a:r>
                        <a:rPr lang="en-US" sz="1300" b="1" baseline="0" dirty="0" smtClean="0"/>
                        <a:t>Impact 2010</a:t>
                      </a:r>
                      <a:endParaRPr lang="en-GB" sz="1300" dirty="0">
                        <a:solidFill>
                          <a:schemeClr val="bg1"/>
                        </a:solidFill>
                      </a:endParaRPr>
                    </a:p>
                  </a:txBody>
                  <a:tcPr marL="72000" marR="72000" marT="0" marB="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A8BB9B"/>
                    </a:solidFill>
                  </a:tcPr>
                </a:tc>
              </a:tr>
              <a:tr h="1054795">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r>
              <a:tr h="10547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r>
              <a:tr h="10547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r>
              <a:tr h="1054795">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r>
              <a:tr h="10547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c>
                  <a:txBody>
                    <a:bodyPr/>
                    <a:lstStyle/>
                    <a:p>
                      <a:endParaRPr lang="en-GB" sz="1300" b="0" dirty="0">
                        <a:solidFill>
                          <a:schemeClr val="bg2">
                            <a:lumMod val="10000"/>
                          </a:schemeClr>
                        </a:solidFill>
                      </a:endParaRPr>
                    </a:p>
                  </a:txBody>
                  <a:tcPr marL="72000" marR="72000" marT="36000" marB="36000" anchor="ctr">
                    <a:lnL w="3175" cap="flat" cmpd="sng" algn="ctr">
                      <a:solidFill>
                        <a:schemeClr val="tx1">
                          <a:lumMod val="20000"/>
                          <a:lumOff val="80000"/>
                        </a:schemeClr>
                      </a:solidFill>
                      <a:prstDash val="solid"/>
                      <a:round/>
                      <a:headEnd type="none" w="med" len="med"/>
                      <a:tailEnd type="none" w="med" len="med"/>
                    </a:lnL>
                    <a:lnR w="3175" cap="flat" cmpd="sng" algn="ctr">
                      <a:solidFill>
                        <a:schemeClr val="tx1">
                          <a:lumMod val="20000"/>
                          <a:lumOff val="80000"/>
                        </a:schemeClr>
                      </a:solidFill>
                      <a:prstDash val="solid"/>
                      <a:round/>
                      <a:headEnd type="none" w="med" len="med"/>
                      <a:tailEnd type="none" w="med" len="med"/>
                    </a:lnR>
                    <a:lnT w="3175" cap="flat" cmpd="sng" algn="ctr">
                      <a:solidFill>
                        <a:schemeClr val="tx1">
                          <a:lumMod val="20000"/>
                          <a:lumOff val="80000"/>
                        </a:schemeClr>
                      </a:solidFill>
                      <a:prstDash val="solid"/>
                      <a:round/>
                      <a:headEnd type="none" w="med" len="med"/>
                      <a:tailEnd type="none" w="med" len="med"/>
                    </a:lnT>
                    <a:lnB w="3175" cap="flat" cmpd="sng" algn="ctr">
                      <a:solidFill>
                        <a:schemeClr val="tx1">
                          <a:lumMod val="20000"/>
                          <a:lumOff val="80000"/>
                        </a:schemeClr>
                      </a:solidFill>
                      <a:prstDash val="solid"/>
                      <a:round/>
                      <a:headEnd type="none" w="med" len="med"/>
                      <a:tailEnd type="none" w="med" len="med"/>
                    </a:lnB>
                    <a:solidFill>
                      <a:srgbClr val="F0F0F0"/>
                    </a:solidFill>
                  </a:tcPr>
                </a:tc>
              </a:tr>
            </a:tbl>
          </a:graphicData>
        </a:graphic>
      </p:graphicFrame>
      <p:sp>
        <p:nvSpPr>
          <p:cNvPr id="16" name="Text Placeholder 15"/>
          <p:cNvSpPr>
            <a:spLocks noGrp="1"/>
          </p:cNvSpPr>
          <p:nvPr>
            <p:ph type="body" sz="quarter" idx="10" hasCustomPrompt="1"/>
          </p:nvPr>
        </p:nvSpPr>
        <p:spPr>
          <a:xfrm>
            <a:off x="220147" y="930086"/>
            <a:ext cx="1141200" cy="432000"/>
          </a:xfrm>
        </p:spPr>
        <p:txBody>
          <a:bodyPr lIns="36000" tIns="0" bIns="0" anchor="ctr" anchorCtr="0"/>
          <a:lstStyle>
            <a:lvl1pPr>
              <a:buNone/>
              <a:defRPr sz="1300" b="0" baseline="0">
                <a:solidFill>
                  <a:schemeClr val="bg1"/>
                </a:solidFill>
              </a:defRPr>
            </a:lvl1pPr>
          </a:lstStyle>
          <a:p>
            <a:pPr lvl="0"/>
            <a:r>
              <a:rPr lang="en-GB" sz="1400" b="1" dirty="0" smtClean="0">
                <a:solidFill>
                  <a:schemeClr val="bg1"/>
                </a:solidFill>
              </a:rPr>
              <a:t>Insert Title</a:t>
            </a:r>
            <a:endParaRPr lang="en-US" dirty="0" smtClean="0"/>
          </a:p>
        </p:txBody>
      </p:sp>
      <p:sp>
        <p:nvSpPr>
          <p:cNvPr id="17" name="Text Placeholder 15"/>
          <p:cNvSpPr>
            <a:spLocks noGrp="1"/>
          </p:cNvSpPr>
          <p:nvPr>
            <p:ph type="body" sz="quarter" idx="11" hasCustomPrompt="1"/>
          </p:nvPr>
        </p:nvSpPr>
        <p:spPr>
          <a:xfrm>
            <a:off x="1379323" y="930085"/>
            <a:ext cx="3632471" cy="432000"/>
          </a:xfrm>
        </p:spPr>
        <p:txBody>
          <a:bodyPr lIns="72000" tIns="0" bIns="0" anchor="ctr" anchorCtr="0"/>
          <a:lstStyle>
            <a:lvl1pPr>
              <a:buNone/>
              <a:defRPr sz="1300" b="0" baseline="0">
                <a:solidFill>
                  <a:schemeClr val="bg1"/>
                </a:solidFill>
              </a:defRPr>
            </a:lvl1pPr>
          </a:lstStyle>
          <a:p>
            <a:pPr lvl="0"/>
            <a:r>
              <a:rPr lang="en-GB" sz="1400" b="1" dirty="0" smtClean="0">
                <a:solidFill>
                  <a:schemeClr val="bg1"/>
                </a:solidFill>
              </a:rPr>
              <a:t>Insert Title</a:t>
            </a:r>
            <a:endParaRPr lang="en-US" dirty="0" smtClean="0"/>
          </a:p>
        </p:txBody>
      </p:sp>
      <p:sp>
        <p:nvSpPr>
          <p:cNvPr id="18" name="Text Placeholder 15"/>
          <p:cNvSpPr>
            <a:spLocks noGrp="1"/>
          </p:cNvSpPr>
          <p:nvPr>
            <p:ph type="body" sz="quarter" idx="12" hasCustomPrompt="1"/>
          </p:nvPr>
        </p:nvSpPr>
        <p:spPr>
          <a:xfrm>
            <a:off x="5029921" y="930085"/>
            <a:ext cx="2347200" cy="432000"/>
          </a:xfrm>
        </p:spPr>
        <p:txBody>
          <a:bodyPr lIns="72000" tIns="0" bIns="0" anchor="ctr" anchorCtr="0"/>
          <a:lstStyle>
            <a:lvl1pPr>
              <a:buNone/>
              <a:defRPr sz="1300" b="0">
                <a:solidFill>
                  <a:schemeClr val="bg1"/>
                </a:solidFill>
              </a:defRPr>
            </a:lvl1pPr>
          </a:lstStyle>
          <a:p>
            <a:pPr lvl="0"/>
            <a:r>
              <a:rPr lang="en-GB" sz="1400" b="1" dirty="0" smtClean="0">
                <a:solidFill>
                  <a:schemeClr val="bg1"/>
                </a:solidFill>
              </a:rPr>
              <a:t>Insert Title</a:t>
            </a:r>
            <a:endParaRPr lang="en-US" dirty="0" smtClean="0"/>
          </a:p>
        </p:txBody>
      </p:sp>
      <p:sp>
        <p:nvSpPr>
          <p:cNvPr id="35" name="Text Placeholder 34"/>
          <p:cNvSpPr>
            <a:spLocks noGrp="1"/>
          </p:cNvSpPr>
          <p:nvPr>
            <p:ph type="body" sz="quarter" idx="13"/>
          </p:nvPr>
        </p:nvSpPr>
        <p:spPr>
          <a:xfrm>
            <a:off x="218732" y="1359738"/>
            <a:ext cx="1152000" cy="1062000"/>
          </a:xfrm>
        </p:spPr>
        <p:txBody>
          <a:bodyPr lIns="72000" tIns="36000" anchor="ctr" anchorCtr="0"/>
          <a:lstStyle>
            <a:lvl1pPr marL="0" indent="0">
              <a:buNone/>
              <a:defRPr sz="1300"/>
            </a:lvl1pPr>
          </a:lstStyle>
          <a:p>
            <a:pPr lvl="0"/>
            <a:r>
              <a:rPr lang="en-US" smtClean="0"/>
              <a:t>Click to edit Master text styles</a:t>
            </a:r>
          </a:p>
        </p:txBody>
      </p:sp>
      <p:sp>
        <p:nvSpPr>
          <p:cNvPr id="36" name="Text Placeholder 34"/>
          <p:cNvSpPr>
            <a:spLocks noGrp="1"/>
          </p:cNvSpPr>
          <p:nvPr>
            <p:ph type="body" sz="quarter" idx="14"/>
          </p:nvPr>
        </p:nvSpPr>
        <p:spPr>
          <a:xfrm>
            <a:off x="218732" y="2422981"/>
            <a:ext cx="1152000" cy="1054800"/>
          </a:xfrm>
        </p:spPr>
        <p:txBody>
          <a:bodyPr lIns="72000" tIns="36000" anchor="ctr" anchorCtr="0"/>
          <a:lstStyle>
            <a:lvl1pPr marL="0" indent="0">
              <a:buNone/>
              <a:defRPr sz="1300"/>
            </a:lvl1pPr>
          </a:lstStyle>
          <a:p>
            <a:pPr lvl="0"/>
            <a:r>
              <a:rPr lang="en-US" smtClean="0"/>
              <a:t>Click to edit Master text styles</a:t>
            </a:r>
          </a:p>
        </p:txBody>
      </p:sp>
      <p:sp>
        <p:nvSpPr>
          <p:cNvPr id="37" name="Text Placeholder 34"/>
          <p:cNvSpPr>
            <a:spLocks noGrp="1"/>
          </p:cNvSpPr>
          <p:nvPr>
            <p:ph type="body" sz="quarter" idx="15"/>
          </p:nvPr>
        </p:nvSpPr>
        <p:spPr>
          <a:xfrm>
            <a:off x="218732" y="3481136"/>
            <a:ext cx="1152000" cy="1044000"/>
          </a:xfrm>
        </p:spPr>
        <p:txBody>
          <a:bodyPr lIns="72000" tIns="36000" anchor="ctr" anchorCtr="0"/>
          <a:lstStyle>
            <a:lvl1pPr marL="0" indent="0">
              <a:buNone/>
              <a:defRPr sz="1300"/>
            </a:lvl1pPr>
          </a:lstStyle>
          <a:p>
            <a:pPr lvl="0"/>
            <a:r>
              <a:rPr lang="en-US" smtClean="0"/>
              <a:t>Click to edit Master text styles</a:t>
            </a:r>
          </a:p>
        </p:txBody>
      </p:sp>
      <p:sp>
        <p:nvSpPr>
          <p:cNvPr id="38" name="Text Placeholder 34"/>
          <p:cNvSpPr>
            <a:spLocks noGrp="1"/>
          </p:cNvSpPr>
          <p:nvPr>
            <p:ph type="body" sz="quarter" idx="16"/>
          </p:nvPr>
        </p:nvSpPr>
        <p:spPr>
          <a:xfrm>
            <a:off x="218732" y="4530631"/>
            <a:ext cx="1152000" cy="1054800"/>
          </a:xfrm>
        </p:spPr>
        <p:txBody>
          <a:bodyPr lIns="72000" tIns="36000" anchor="ctr" anchorCtr="0"/>
          <a:lstStyle>
            <a:lvl1pPr marL="0" indent="0">
              <a:buNone/>
              <a:defRPr sz="1300"/>
            </a:lvl1pPr>
          </a:lstStyle>
          <a:p>
            <a:pPr lvl="0"/>
            <a:r>
              <a:rPr lang="en-US" smtClean="0"/>
              <a:t>Click to edit Master text styles</a:t>
            </a:r>
          </a:p>
        </p:txBody>
      </p:sp>
      <p:sp>
        <p:nvSpPr>
          <p:cNvPr id="39" name="Text Placeholder 34"/>
          <p:cNvSpPr>
            <a:spLocks noGrp="1"/>
          </p:cNvSpPr>
          <p:nvPr>
            <p:ph type="body" sz="quarter" idx="17"/>
          </p:nvPr>
        </p:nvSpPr>
        <p:spPr>
          <a:xfrm>
            <a:off x="218732" y="5590200"/>
            <a:ext cx="1152000" cy="1044000"/>
          </a:xfrm>
        </p:spPr>
        <p:txBody>
          <a:bodyPr lIns="72000" tIns="36000" anchor="ctr" anchorCtr="0"/>
          <a:lstStyle>
            <a:lvl1pPr marL="0" indent="0">
              <a:buNone/>
              <a:defRPr sz="1300"/>
            </a:lvl1pPr>
          </a:lstStyle>
          <a:p>
            <a:pPr lvl="0"/>
            <a:r>
              <a:rPr lang="en-US" smtClean="0"/>
              <a:t>Click to edit Master text styles</a:t>
            </a:r>
          </a:p>
        </p:txBody>
      </p:sp>
      <p:sp>
        <p:nvSpPr>
          <p:cNvPr id="40" name="Text Placeholder 34"/>
          <p:cNvSpPr>
            <a:spLocks noGrp="1"/>
          </p:cNvSpPr>
          <p:nvPr>
            <p:ph type="body" sz="quarter" idx="18"/>
          </p:nvPr>
        </p:nvSpPr>
        <p:spPr>
          <a:xfrm>
            <a:off x="1371805" y="1360415"/>
            <a:ext cx="3650769" cy="1062000"/>
          </a:xfrm>
        </p:spPr>
        <p:txBody>
          <a:bodyPr lIns="72000" tIns="36000" anchor="ctr" anchorCtr="0"/>
          <a:lstStyle>
            <a:lvl1pPr marL="0" indent="0">
              <a:buNone/>
              <a:defRPr sz="1300"/>
            </a:lvl1pPr>
          </a:lstStyle>
          <a:p>
            <a:pPr lvl="0"/>
            <a:r>
              <a:rPr lang="en-US" smtClean="0"/>
              <a:t>Click to edit Master text styles</a:t>
            </a:r>
          </a:p>
        </p:txBody>
      </p:sp>
      <p:sp>
        <p:nvSpPr>
          <p:cNvPr id="41" name="Text Placeholder 34"/>
          <p:cNvSpPr>
            <a:spLocks noGrp="1"/>
          </p:cNvSpPr>
          <p:nvPr>
            <p:ph type="body" sz="quarter" idx="19"/>
          </p:nvPr>
        </p:nvSpPr>
        <p:spPr>
          <a:xfrm>
            <a:off x="1371805" y="2423658"/>
            <a:ext cx="3650769" cy="1054800"/>
          </a:xfrm>
        </p:spPr>
        <p:txBody>
          <a:bodyPr lIns="72000" tIns="36000" anchor="ctr" anchorCtr="0"/>
          <a:lstStyle>
            <a:lvl1pPr marL="0" indent="0">
              <a:buNone/>
              <a:defRPr sz="1300"/>
            </a:lvl1pPr>
          </a:lstStyle>
          <a:p>
            <a:pPr lvl="0"/>
            <a:r>
              <a:rPr lang="en-US" smtClean="0"/>
              <a:t>Click to edit Master text styles</a:t>
            </a:r>
          </a:p>
        </p:txBody>
      </p:sp>
      <p:sp>
        <p:nvSpPr>
          <p:cNvPr id="42" name="Text Placeholder 34"/>
          <p:cNvSpPr>
            <a:spLocks noGrp="1"/>
          </p:cNvSpPr>
          <p:nvPr>
            <p:ph type="body" sz="quarter" idx="20"/>
          </p:nvPr>
        </p:nvSpPr>
        <p:spPr>
          <a:xfrm>
            <a:off x="1371805" y="3481813"/>
            <a:ext cx="3650769" cy="1044000"/>
          </a:xfrm>
        </p:spPr>
        <p:txBody>
          <a:bodyPr lIns="72000" tIns="36000" anchor="ctr" anchorCtr="0"/>
          <a:lstStyle>
            <a:lvl1pPr marL="0" indent="0">
              <a:buNone/>
              <a:defRPr sz="1300"/>
            </a:lvl1pPr>
          </a:lstStyle>
          <a:p>
            <a:pPr lvl="0"/>
            <a:r>
              <a:rPr lang="en-US" smtClean="0"/>
              <a:t>Click to edit Master text styles</a:t>
            </a:r>
          </a:p>
        </p:txBody>
      </p:sp>
      <p:sp>
        <p:nvSpPr>
          <p:cNvPr id="43" name="Text Placeholder 34"/>
          <p:cNvSpPr>
            <a:spLocks noGrp="1"/>
          </p:cNvSpPr>
          <p:nvPr>
            <p:ph type="body" sz="quarter" idx="21"/>
          </p:nvPr>
        </p:nvSpPr>
        <p:spPr>
          <a:xfrm>
            <a:off x="1371805" y="4531308"/>
            <a:ext cx="3650769" cy="1054800"/>
          </a:xfrm>
        </p:spPr>
        <p:txBody>
          <a:bodyPr lIns="72000" tIns="36000" anchor="ctr" anchorCtr="0"/>
          <a:lstStyle>
            <a:lvl1pPr marL="0" indent="0">
              <a:buNone/>
              <a:defRPr sz="1300"/>
            </a:lvl1pPr>
          </a:lstStyle>
          <a:p>
            <a:pPr lvl="0"/>
            <a:r>
              <a:rPr lang="en-US" smtClean="0"/>
              <a:t>Click to edit Master text styles</a:t>
            </a:r>
          </a:p>
        </p:txBody>
      </p:sp>
      <p:sp>
        <p:nvSpPr>
          <p:cNvPr id="44" name="Text Placeholder 34"/>
          <p:cNvSpPr>
            <a:spLocks noGrp="1"/>
          </p:cNvSpPr>
          <p:nvPr>
            <p:ph type="body" sz="quarter" idx="22"/>
          </p:nvPr>
        </p:nvSpPr>
        <p:spPr>
          <a:xfrm>
            <a:off x="1371805" y="5590877"/>
            <a:ext cx="3650769" cy="1044000"/>
          </a:xfrm>
        </p:spPr>
        <p:txBody>
          <a:bodyPr lIns="72000" tIns="36000" anchor="ctr" anchorCtr="0"/>
          <a:lstStyle>
            <a:lvl1pPr marL="0" indent="0">
              <a:buNone/>
              <a:defRPr sz="1300"/>
            </a:lvl1pPr>
          </a:lstStyle>
          <a:p>
            <a:pPr lvl="0"/>
            <a:r>
              <a:rPr lang="en-US" smtClean="0"/>
              <a:t>Click to edit Master text styles</a:t>
            </a:r>
          </a:p>
        </p:txBody>
      </p:sp>
      <p:sp>
        <p:nvSpPr>
          <p:cNvPr id="45" name="Text Placeholder 34"/>
          <p:cNvSpPr>
            <a:spLocks noGrp="1"/>
          </p:cNvSpPr>
          <p:nvPr>
            <p:ph type="body" sz="quarter" idx="23"/>
          </p:nvPr>
        </p:nvSpPr>
        <p:spPr>
          <a:xfrm>
            <a:off x="5024569" y="1357538"/>
            <a:ext cx="2303884" cy="1062000"/>
          </a:xfrm>
        </p:spPr>
        <p:txBody>
          <a:bodyPr lIns="72000" tIns="36000" anchor="ctr" anchorCtr="0"/>
          <a:lstStyle>
            <a:lvl1pPr marL="0" indent="0">
              <a:buNone/>
              <a:defRPr sz="1300"/>
            </a:lvl1pPr>
          </a:lstStyle>
          <a:p>
            <a:pPr lvl="0"/>
            <a:r>
              <a:rPr lang="en-US" smtClean="0"/>
              <a:t>Click to edit Master text styles</a:t>
            </a:r>
          </a:p>
        </p:txBody>
      </p:sp>
      <p:sp>
        <p:nvSpPr>
          <p:cNvPr id="46" name="Text Placeholder 34"/>
          <p:cNvSpPr>
            <a:spLocks noGrp="1"/>
          </p:cNvSpPr>
          <p:nvPr>
            <p:ph type="body" sz="quarter" idx="24"/>
          </p:nvPr>
        </p:nvSpPr>
        <p:spPr>
          <a:xfrm>
            <a:off x="5024569" y="2420781"/>
            <a:ext cx="2303884" cy="1054800"/>
          </a:xfrm>
        </p:spPr>
        <p:txBody>
          <a:bodyPr lIns="72000" tIns="36000" anchor="ctr" anchorCtr="0"/>
          <a:lstStyle>
            <a:lvl1pPr marL="0" indent="0">
              <a:buNone/>
              <a:defRPr sz="1300"/>
            </a:lvl1pPr>
          </a:lstStyle>
          <a:p>
            <a:pPr lvl="0"/>
            <a:r>
              <a:rPr lang="en-US" smtClean="0"/>
              <a:t>Click to edit Master text styles</a:t>
            </a:r>
          </a:p>
        </p:txBody>
      </p:sp>
      <p:sp>
        <p:nvSpPr>
          <p:cNvPr id="47" name="Text Placeholder 34"/>
          <p:cNvSpPr>
            <a:spLocks noGrp="1"/>
          </p:cNvSpPr>
          <p:nvPr>
            <p:ph type="body" sz="quarter" idx="25"/>
          </p:nvPr>
        </p:nvSpPr>
        <p:spPr>
          <a:xfrm>
            <a:off x="5024569" y="3478936"/>
            <a:ext cx="2303884" cy="1044000"/>
          </a:xfrm>
        </p:spPr>
        <p:txBody>
          <a:bodyPr lIns="72000" tIns="36000" anchor="ctr" anchorCtr="0"/>
          <a:lstStyle>
            <a:lvl1pPr marL="0" indent="0">
              <a:buNone/>
              <a:defRPr sz="1300"/>
            </a:lvl1pPr>
          </a:lstStyle>
          <a:p>
            <a:pPr lvl="0"/>
            <a:r>
              <a:rPr lang="en-US" smtClean="0"/>
              <a:t>Click to edit Master text styles</a:t>
            </a:r>
          </a:p>
        </p:txBody>
      </p:sp>
      <p:sp>
        <p:nvSpPr>
          <p:cNvPr id="48" name="Text Placeholder 34"/>
          <p:cNvSpPr>
            <a:spLocks noGrp="1"/>
          </p:cNvSpPr>
          <p:nvPr>
            <p:ph type="body" sz="quarter" idx="26"/>
          </p:nvPr>
        </p:nvSpPr>
        <p:spPr>
          <a:xfrm>
            <a:off x="5024569" y="4528431"/>
            <a:ext cx="2303884" cy="1054800"/>
          </a:xfrm>
        </p:spPr>
        <p:txBody>
          <a:bodyPr lIns="72000" tIns="36000" anchor="ctr" anchorCtr="0"/>
          <a:lstStyle>
            <a:lvl1pPr marL="0" indent="0">
              <a:buNone/>
              <a:defRPr sz="1300"/>
            </a:lvl1pPr>
          </a:lstStyle>
          <a:p>
            <a:pPr lvl="0"/>
            <a:r>
              <a:rPr lang="en-US" smtClean="0"/>
              <a:t>Click to edit Master text styles</a:t>
            </a:r>
          </a:p>
        </p:txBody>
      </p:sp>
      <p:sp>
        <p:nvSpPr>
          <p:cNvPr id="49" name="Text Placeholder 34"/>
          <p:cNvSpPr>
            <a:spLocks noGrp="1"/>
          </p:cNvSpPr>
          <p:nvPr>
            <p:ph type="body" sz="quarter" idx="27"/>
          </p:nvPr>
        </p:nvSpPr>
        <p:spPr>
          <a:xfrm>
            <a:off x="5024569" y="5588000"/>
            <a:ext cx="2303884" cy="1044000"/>
          </a:xfrm>
        </p:spPr>
        <p:txBody>
          <a:bodyPr lIns="72000" tIns="36000" anchor="ctr" anchorCtr="0"/>
          <a:lstStyle>
            <a:lvl1pPr marL="0" indent="0">
              <a:buNone/>
              <a:defRPr sz="1300"/>
            </a:lvl1pPr>
          </a:lstStyle>
          <a:p>
            <a:pPr lvl="0"/>
            <a:r>
              <a:rPr lang="en-US" smtClean="0"/>
              <a:t>Click to edit Master text styles</a:t>
            </a:r>
          </a:p>
        </p:txBody>
      </p:sp>
      <p:sp>
        <p:nvSpPr>
          <p:cNvPr id="23" name="Subtitle 4"/>
          <p:cNvSpPr>
            <a:spLocks noGrp="1"/>
          </p:cNvSpPr>
          <p:nvPr>
            <p:ph type="subTitle" idx="28"/>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22"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2239617" y="967422"/>
            <a:ext cx="6665844" cy="1997847"/>
          </a:xfrm>
          <a:solidFill>
            <a:schemeClr val="bg1">
              <a:lumMod val="50000"/>
            </a:schemeClr>
          </a:solidFill>
        </p:spPr>
        <p:txBody>
          <a:bodyPr lIns="72000" anchor="ctr" anchorCtr="0"/>
          <a:lstStyle>
            <a:lvl1pPr>
              <a:buNone/>
              <a:defRPr sz="1400" b="1">
                <a:solidFill>
                  <a:schemeClr val="bg1"/>
                </a:solidFill>
                <a:latin typeface="Palatino Linotype" pitchFamily="18" charset="0"/>
              </a:defRPr>
            </a:lvl1pPr>
          </a:lstStyle>
          <a:p>
            <a:pPr lvl="0"/>
            <a:r>
              <a:rPr lang="en-US" smtClean="0"/>
              <a:t>Click to edit Master text styles</a:t>
            </a:r>
          </a:p>
        </p:txBody>
      </p:sp>
      <p:sp>
        <p:nvSpPr>
          <p:cNvPr id="8" name="Text Placeholder 7"/>
          <p:cNvSpPr>
            <a:spLocks noGrp="1"/>
          </p:cNvSpPr>
          <p:nvPr>
            <p:ph type="body" sz="quarter" idx="15"/>
          </p:nvPr>
        </p:nvSpPr>
        <p:spPr>
          <a:xfrm>
            <a:off x="209951" y="3061252"/>
            <a:ext cx="8669006" cy="1987826"/>
          </a:xfrm>
        </p:spPr>
        <p:txBody>
          <a:bodyPr/>
          <a:lstStyle>
            <a:lvl1pPr>
              <a:defRPr sz="1400"/>
            </a:lvl1pPr>
          </a:lstStyle>
          <a:p>
            <a:pPr lvl="0"/>
            <a:r>
              <a:rPr lang="en-US" smtClean="0"/>
              <a:t>Click to edit Master text styles</a:t>
            </a:r>
          </a:p>
        </p:txBody>
      </p:sp>
      <p:sp>
        <p:nvSpPr>
          <p:cNvPr id="10" name="Text Placeholder 9"/>
          <p:cNvSpPr>
            <a:spLocks noGrp="1"/>
          </p:cNvSpPr>
          <p:nvPr>
            <p:ph type="body" sz="quarter" idx="16"/>
          </p:nvPr>
        </p:nvSpPr>
        <p:spPr>
          <a:xfrm>
            <a:off x="210142" y="5147295"/>
            <a:ext cx="4266000" cy="1502455"/>
          </a:xfrm>
        </p:spPr>
        <p:txBody>
          <a:bodyPr/>
          <a:lstStyle>
            <a:lvl1pPr>
              <a:defRPr sz="1400"/>
            </a:lvl1pPr>
          </a:lstStyle>
          <a:p>
            <a:pPr lvl="0"/>
            <a:r>
              <a:rPr lang="en-US" smtClean="0"/>
              <a:t>Click to edit Master text styles</a:t>
            </a:r>
          </a:p>
        </p:txBody>
      </p:sp>
      <p:sp>
        <p:nvSpPr>
          <p:cNvPr id="12" name="Picture Placeholder 11"/>
          <p:cNvSpPr>
            <a:spLocks noGrp="1"/>
          </p:cNvSpPr>
          <p:nvPr>
            <p:ph type="pic" sz="quarter" idx="17"/>
          </p:nvPr>
        </p:nvSpPr>
        <p:spPr>
          <a:xfrm>
            <a:off x="223394" y="966062"/>
            <a:ext cx="1985553" cy="2012269"/>
          </a:xfrm>
        </p:spPr>
        <p:txBody>
          <a:bodyPr/>
          <a:lstStyle>
            <a:lvl1pPr>
              <a:buNone/>
              <a:defRPr/>
            </a:lvl1pPr>
          </a:lstStyle>
          <a:p>
            <a:r>
              <a:rPr lang="en-US" smtClean="0"/>
              <a:t>Click icon to add picture</a:t>
            </a:r>
            <a:endParaRPr lang="en-GB" dirty="0"/>
          </a:p>
        </p:txBody>
      </p:sp>
      <p:sp>
        <p:nvSpPr>
          <p:cNvPr id="14" name="Table Placeholder 13"/>
          <p:cNvSpPr>
            <a:spLocks noGrp="1"/>
          </p:cNvSpPr>
          <p:nvPr>
            <p:ph type="tbl" sz="quarter" idx="18"/>
          </p:nvPr>
        </p:nvSpPr>
        <p:spPr>
          <a:xfrm>
            <a:off x="4614027" y="5147521"/>
            <a:ext cx="4266000" cy="1501200"/>
          </a:xfrm>
          <a:noFill/>
        </p:spPr>
        <p:txBody>
          <a:bodyPr/>
          <a:lstStyle>
            <a:lvl1pPr>
              <a:buNone/>
              <a:defRPr/>
            </a:lvl1pPr>
          </a:lstStyle>
          <a:p>
            <a:r>
              <a:rPr lang="en-US" smtClean="0"/>
              <a:t>Click icon to add table</a:t>
            </a:r>
            <a:endParaRPr lang="en-GB"/>
          </a:p>
        </p:txBody>
      </p:sp>
      <p:sp>
        <p:nvSpPr>
          <p:cNvPr id="9" name="Subtitle 4"/>
          <p:cNvSpPr>
            <a:spLocks noGrp="1"/>
          </p:cNvSpPr>
          <p:nvPr>
            <p:ph type="subTitle" idx="19"/>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11"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Summary UPPER-LEFT">
    <p:spTree>
      <p:nvGrpSpPr>
        <p:cNvPr id="1" name=""/>
        <p:cNvGrpSpPr/>
        <p:nvPr/>
      </p:nvGrpSpPr>
      <p:grpSpPr>
        <a:xfrm>
          <a:off x="0" y="0"/>
          <a:ext cx="0" cy="0"/>
          <a:chOff x="0" y="0"/>
          <a:chExt cx="0" cy="0"/>
        </a:xfrm>
      </p:grpSpPr>
      <p:sp>
        <p:nvSpPr>
          <p:cNvPr id="12" name="Content Placeholder 11"/>
          <p:cNvSpPr>
            <a:spLocks noGrp="1"/>
          </p:cNvSpPr>
          <p:nvPr>
            <p:ph sz="quarter" idx="11"/>
          </p:nvPr>
        </p:nvSpPr>
        <p:spPr>
          <a:xfrm>
            <a:off x="4622400" y="972000"/>
            <a:ext cx="4267200" cy="568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11"/>
          <p:cNvSpPr>
            <a:spLocks noGrp="1"/>
          </p:cNvSpPr>
          <p:nvPr>
            <p:ph sz="quarter" idx="13"/>
          </p:nvPr>
        </p:nvSpPr>
        <p:spPr>
          <a:xfrm>
            <a:off x="216000" y="3834917"/>
            <a:ext cx="4267200" cy="2817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11"/>
          <p:cNvSpPr>
            <a:spLocks noGrp="1"/>
          </p:cNvSpPr>
          <p:nvPr>
            <p:ph sz="quarter" idx="14" hasCustomPrompt="1"/>
          </p:nvPr>
        </p:nvSpPr>
        <p:spPr>
          <a:xfrm>
            <a:off x="216000" y="1266342"/>
            <a:ext cx="4267200" cy="2417762"/>
          </a:xfrm>
        </p:spPr>
        <p:txBody>
          <a:bodyPr/>
          <a:lstStyle>
            <a:lvl1pPr marL="0" indent="0" defTabSz="171450">
              <a:buFontTx/>
              <a:buNone/>
              <a:defRPr i="0"/>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smtClean="0"/>
              <a:t>Summary Text (No Bullets)</a:t>
            </a:r>
            <a:endParaRPr lang="en-US" dirty="0"/>
          </a:p>
        </p:txBody>
      </p:sp>
      <p:sp>
        <p:nvSpPr>
          <p:cNvPr id="14" name="TextBox 13"/>
          <p:cNvSpPr txBox="1"/>
          <p:nvPr userDrawn="1"/>
        </p:nvSpPr>
        <p:spPr>
          <a:xfrm>
            <a:off x="216000" y="972000"/>
            <a:ext cx="4266000" cy="276999"/>
          </a:xfrm>
          <a:prstGeom prst="rect">
            <a:avLst/>
          </a:prstGeom>
          <a:noFill/>
        </p:spPr>
        <p:txBody>
          <a:bodyPr wrap="square" lIns="0" tIns="0" rIns="0" bIns="0" rtlCol="0">
            <a:spAutoFit/>
          </a:bodyPr>
          <a:lstStyle/>
          <a:p>
            <a:r>
              <a:rPr lang="en-US" sz="1800" dirty="0" smtClean="0">
                <a:solidFill>
                  <a:schemeClr val="tx2"/>
                </a:solidFill>
              </a:rPr>
              <a:t>Section Summary</a:t>
            </a:r>
          </a:p>
        </p:txBody>
      </p:sp>
      <p:sp>
        <p:nvSpPr>
          <p:cNvPr id="8" name="Subtitle 4"/>
          <p:cNvSpPr>
            <a:spLocks noGrp="1"/>
          </p:cNvSpPr>
          <p:nvPr userDrawn="1">
            <p:ph type="subTitle" idx="15"/>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9"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Summary LOWER-RIGH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216000" y="972000"/>
            <a:ext cx="4266000" cy="569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1"/>
          </p:nvPr>
        </p:nvSpPr>
        <p:spPr>
          <a:xfrm>
            <a:off x="4621696" y="972000"/>
            <a:ext cx="4266000" cy="2724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11"/>
          <p:cNvSpPr>
            <a:spLocks noGrp="1"/>
          </p:cNvSpPr>
          <p:nvPr>
            <p:ph sz="quarter" idx="13" hasCustomPrompt="1"/>
          </p:nvPr>
        </p:nvSpPr>
        <p:spPr>
          <a:xfrm>
            <a:off x="4621696" y="4122253"/>
            <a:ext cx="4266000" cy="2530475"/>
          </a:xfrm>
        </p:spPr>
        <p:txBody>
          <a:bodyPr/>
          <a:lstStyle>
            <a:lvl1pPr marL="0" indent="0" defTabSz="171450">
              <a:buFontTx/>
              <a:buNone/>
              <a:defRPr i="0"/>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smtClean="0"/>
              <a:t>Summary Text (No Bullets)</a:t>
            </a:r>
            <a:endParaRPr lang="en-US" dirty="0"/>
          </a:p>
        </p:txBody>
      </p:sp>
      <p:sp>
        <p:nvSpPr>
          <p:cNvPr id="7" name="TextBox 6"/>
          <p:cNvSpPr txBox="1"/>
          <p:nvPr userDrawn="1"/>
        </p:nvSpPr>
        <p:spPr>
          <a:xfrm>
            <a:off x="4621696" y="3808413"/>
            <a:ext cx="4266000" cy="276999"/>
          </a:xfrm>
          <a:prstGeom prst="rect">
            <a:avLst/>
          </a:prstGeom>
          <a:noFill/>
        </p:spPr>
        <p:txBody>
          <a:bodyPr wrap="square" lIns="0" tIns="0" rIns="0" bIns="0" rtlCol="0">
            <a:spAutoFit/>
          </a:bodyPr>
          <a:lstStyle/>
          <a:p>
            <a:r>
              <a:rPr lang="en-US" sz="1800" dirty="0" smtClean="0">
                <a:solidFill>
                  <a:schemeClr val="tx2"/>
                </a:solidFill>
              </a:rPr>
              <a:t>Section Summary</a:t>
            </a:r>
          </a:p>
        </p:txBody>
      </p:sp>
      <p:sp>
        <p:nvSpPr>
          <p:cNvPr id="11" name="Subtitle 4"/>
          <p:cNvSpPr>
            <a:spLocks noGrp="1"/>
          </p:cNvSpPr>
          <p:nvPr userDrawn="1">
            <p:ph type="subTitle" idx="14"/>
          </p:nvPr>
        </p:nvSpPr>
        <p:spPr>
          <a:xfrm>
            <a:off x="216000" y="268487"/>
            <a:ext cx="8676000" cy="592904"/>
          </a:xfrm>
        </p:spPr>
        <p:txBody>
          <a:bodyPr anchor="ctr" anchorCtr="0"/>
          <a:lstStyle>
            <a:lvl1pPr>
              <a:buNone/>
              <a:defRPr sz="2200">
                <a:solidFill>
                  <a:schemeClr val="tx2"/>
                </a:solidFill>
                <a:latin typeface="+mj-lt"/>
              </a:defRPr>
            </a:lvl1pPr>
          </a:lstStyle>
          <a:p>
            <a:r>
              <a:rPr lang="en-US" smtClean="0"/>
              <a:t>Click to edit Master subtitle style</a:t>
            </a:r>
            <a:endParaRPr lang="en-GB" dirty="0"/>
          </a:p>
        </p:txBody>
      </p:sp>
      <p:sp>
        <p:nvSpPr>
          <p:cNvPr id="8" name="Title 1"/>
          <p:cNvSpPr>
            <a:spLocks noGrp="1"/>
          </p:cNvSpPr>
          <p:nvPr>
            <p:ph type="title"/>
          </p:nvPr>
        </p:nvSpPr>
        <p:spPr>
          <a:xfrm>
            <a:off x="216000" y="0"/>
            <a:ext cx="4911734" cy="256190"/>
          </a:xfrm>
          <a:prstGeom prst="rect">
            <a:avLst/>
          </a:prstGeom>
        </p:spPr>
        <p:txBody>
          <a:bodyPr lIns="0"/>
          <a:lstStyle>
            <a:lvl1pPr>
              <a:defRPr sz="1300" b="1">
                <a:solidFill>
                  <a:schemeClr val="bg1"/>
                </a:solidFill>
                <a:latin typeface="Arial" pitchFamily="34" charset="0"/>
                <a:cs typeface="Arial" pitchFamily="34" charset="0"/>
              </a:defRPr>
            </a:lvl1pPr>
          </a:lstStyle>
          <a:p>
            <a:r>
              <a:rPr lang="en-US" smtClean="0"/>
              <a:t>Click to edit Master title style</a:t>
            </a:r>
            <a:endParaRPr lang="en-GB"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wo Columns">
    <p:spTree>
      <p:nvGrpSpPr>
        <p:cNvPr id="1" name=""/>
        <p:cNvGrpSpPr/>
        <p:nvPr/>
      </p:nvGrpSpPr>
      <p:grpSpPr>
        <a:xfrm>
          <a:off x="0" y="0"/>
          <a:ext cx="0" cy="0"/>
          <a:chOff x="0" y="0"/>
          <a:chExt cx="0" cy="0"/>
        </a:xfrm>
      </p:grpSpPr>
      <p:sp>
        <p:nvSpPr>
          <p:cNvPr id="6" name="Rectangle 5"/>
          <p:cNvSpPr/>
          <p:nvPr userDrawn="1"/>
        </p:nvSpPr>
        <p:spPr>
          <a:xfrm>
            <a:off x="-41275" y="433388"/>
            <a:ext cx="528638"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85772" y="1243004"/>
            <a:ext cx="3857640"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2"/>
          <p:cNvSpPr>
            <a:spLocks noGrp="1"/>
          </p:cNvSpPr>
          <p:nvPr>
            <p:ph idx="11"/>
          </p:nvPr>
        </p:nvSpPr>
        <p:spPr>
          <a:xfrm>
            <a:off x="4700588" y="1243004"/>
            <a:ext cx="3857640"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2"/>
          </p:nvPr>
        </p:nvSpPr>
        <p:spPr>
          <a:xfrm>
            <a:off x="585772" y="402413"/>
            <a:ext cx="7972456" cy="152412"/>
          </a:xfrm>
        </p:spPr>
        <p:txBody>
          <a:bodyPr bIns="45720" numCol="1" anchor="t" anchorCtr="0"/>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30597552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hree Columns">
    <p:spTree>
      <p:nvGrpSpPr>
        <p:cNvPr id="1" name=""/>
        <p:cNvGrpSpPr/>
        <p:nvPr/>
      </p:nvGrpSpPr>
      <p:grpSpPr>
        <a:xfrm>
          <a:off x="0" y="0"/>
          <a:ext cx="0" cy="0"/>
          <a:chOff x="0" y="0"/>
          <a:chExt cx="0" cy="0"/>
        </a:xfrm>
      </p:grpSpPr>
      <p:sp>
        <p:nvSpPr>
          <p:cNvPr id="7" name="Rectangle 6"/>
          <p:cNvSpPr/>
          <p:nvPr userDrawn="1"/>
        </p:nvSpPr>
        <p:spPr>
          <a:xfrm>
            <a:off x="-41275" y="433388"/>
            <a:ext cx="528638"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85772" y="1243004"/>
            <a:ext cx="2481109"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2"/>
          <p:cNvSpPr>
            <a:spLocks noGrp="1"/>
          </p:cNvSpPr>
          <p:nvPr>
            <p:ph idx="11"/>
          </p:nvPr>
        </p:nvSpPr>
        <p:spPr>
          <a:xfrm>
            <a:off x="3324058" y="1243004"/>
            <a:ext cx="2481109"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2"/>
          </p:nvPr>
        </p:nvSpPr>
        <p:spPr>
          <a:xfrm>
            <a:off x="6062343" y="1243004"/>
            <a:ext cx="2481109" cy="4746635"/>
          </a:xfrm>
        </p:spPr>
        <p:txBody>
          <a:bodyPr numCol="1"/>
          <a:lstStyle>
            <a:lvl1pPr>
              <a:defRPr>
                <a:latin typeface="Georgia" pitchFamily="18" charset="0"/>
              </a:defRPr>
            </a:lvl1pPr>
            <a:lvl2pPr>
              <a:defRPr>
                <a:latin typeface="Georgia" pitchFamily="18" charset="0"/>
              </a:defRPr>
            </a:lvl2pPr>
            <a:lvl3pPr>
              <a:defRPr>
                <a:latin typeface="Georgia" pitchFamily="18" charset="0"/>
              </a:defRPr>
            </a:lvl3pPr>
            <a:lvl4pPr>
              <a:defRPr>
                <a:latin typeface="Georgia" pitchFamily="18" charset="0"/>
              </a:defRPr>
            </a:lvl4pPr>
            <a:lvl5pPr>
              <a:defRPr>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8"/>
          <p:cNvSpPr>
            <a:spLocks noGrp="1"/>
          </p:cNvSpPr>
          <p:nvPr>
            <p:ph type="body" sz="quarter" idx="13"/>
          </p:nvPr>
        </p:nvSpPr>
        <p:spPr>
          <a:xfrm>
            <a:off x="585772" y="402413"/>
            <a:ext cx="7972456" cy="152412"/>
          </a:xfrm>
        </p:spPr>
        <p:txBody>
          <a:bodyPr bIns="45720" numCol="1" anchor="t" anchorCtr="0"/>
          <a:lstStyle>
            <a:lvl1pPr marL="0" indent="0">
              <a:lnSpc>
                <a:spcPts val="1200"/>
              </a:lnSpc>
              <a:spcBef>
                <a:spcPts val="0"/>
              </a:spcBef>
              <a:spcAft>
                <a:spcPts val="0"/>
              </a:spcAft>
              <a:buNone/>
              <a:defRPr sz="900" cap="all" baseline="0">
                <a:solidFill>
                  <a:schemeClr val="accent1"/>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11352158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457461" y="6356381"/>
            <a:ext cx="2133513" cy="365317"/>
          </a:xfrm>
          <a:prstGeom prst="rect">
            <a:avLst/>
          </a:prstGeom>
        </p:spPr>
        <p:txBody>
          <a:bodyPr lIns="38487" tIns="19244" rIns="38487" bIns="19244"/>
          <a:lstStyle>
            <a:lvl1pPr>
              <a:defRPr/>
            </a:lvl1pPr>
          </a:lstStyle>
          <a:p>
            <a:pPr>
              <a:defRPr/>
            </a:pPr>
            <a:fld id="{44D04F3D-9A21-4C04-B495-EAC9925E16B1}" type="datetimeFigureOut">
              <a:rPr lang="en-GB"/>
              <a:pPr>
                <a:defRPr/>
              </a:pPr>
              <a:t>16/06/2015</a:t>
            </a:fld>
            <a:endParaRPr lang="en-GB"/>
          </a:p>
        </p:txBody>
      </p:sp>
      <p:sp>
        <p:nvSpPr>
          <p:cNvPr id="3" name="页脚占位符 4"/>
          <p:cNvSpPr>
            <a:spLocks noGrp="1"/>
          </p:cNvSpPr>
          <p:nvPr>
            <p:ph type="ftr" sz="quarter" idx="11"/>
          </p:nvPr>
        </p:nvSpPr>
        <p:spPr>
          <a:xfrm>
            <a:off x="3124026" y="6356381"/>
            <a:ext cx="2895948" cy="365317"/>
          </a:xfrm>
          <a:prstGeom prst="rect">
            <a:avLst/>
          </a:prstGeom>
        </p:spPr>
        <p:txBody>
          <a:bodyPr lIns="38487" tIns="19244" rIns="38487" bIns="19244"/>
          <a:lstStyle>
            <a:lvl1pPr>
              <a:defRPr/>
            </a:lvl1pPr>
          </a:lstStyle>
          <a:p>
            <a:pPr>
              <a:defRPr/>
            </a:pPr>
            <a:endParaRPr lang="en-GB"/>
          </a:p>
        </p:txBody>
      </p:sp>
      <p:sp>
        <p:nvSpPr>
          <p:cNvPr id="4" name="灯片编号占位符 5"/>
          <p:cNvSpPr>
            <a:spLocks noGrp="1"/>
          </p:cNvSpPr>
          <p:nvPr>
            <p:ph type="sldNum" sz="quarter" idx="12"/>
          </p:nvPr>
        </p:nvSpPr>
        <p:spPr>
          <a:xfrm>
            <a:off x="6553026" y="6356381"/>
            <a:ext cx="2133513" cy="365317"/>
          </a:xfrm>
          <a:prstGeom prst="rect">
            <a:avLst/>
          </a:prstGeom>
        </p:spPr>
        <p:txBody>
          <a:bodyPr lIns="38487" tIns="19244" rIns="38487" bIns="19244"/>
          <a:lstStyle>
            <a:lvl1pPr>
              <a:defRPr/>
            </a:lvl1pPr>
          </a:lstStyle>
          <a:p>
            <a:pPr>
              <a:defRPr/>
            </a:pPr>
            <a:fld id="{917D78AB-1BD7-4B27-B16E-2F8B2BE23C4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5772" y="600064"/>
            <a:ext cx="7972456" cy="395295"/>
          </a:xfrm>
          <a:prstGeom prst="rect">
            <a:avLst/>
          </a:prstGeom>
        </p:spPr>
        <p:txBody>
          <a:bodyPr vert="horz" wrap="square" lIns="0" tIns="0" rIns="0" bIns="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585772" y="1243004"/>
            <a:ext cx="7972456" cy="4746635"/>
          </a:xfrm>
          <a:prstGeom prst="rect">
            <a:avLst/>
          </a:prstGeom>
        </p:spPr>
        <p:txBody>
          <a:bodyPr vert="horz" wrap="square" lIns="0" tIns="0" rIns="0" bIns="0" numCol="2" spcCol="2743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Box 21"/>
          <p:cNvSpPr txBox="1"/>
          <p:nvPr/>
        </p:nvSpPr>
        <p:spPr>
          <a:xfrm>
            <a:off x="585772" y="5989638"/>
            <a:ext cx="1660522" cy="514352"/>
          </a:xfrm>
          <a:prstGeom prst="rect">
            <a:avLst/>
          </a:prstGeom>
          <a:noFill/>
        </p:spPr>
        <p:txBody>
          <a:bodyPr wrap="square" lIns="0" tIns="45720" rIns="0" bIns="0" rtlCol="0" anchor="t" anchorCtr="0">
            <a:no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900" kern="1200" dirty="0" smtClean="0">
                <a:solidFill>
                  <a:schemeClr val="tx1">
                    <a:lumMod val="40000"/>
                    <a:lumOff val="60000"/>
                  </a:schemeClr>
                </a:solidFill>
                <a:latin typeface="Arial" pitchFamily="34" charset="0"/>
                <a:ea typeface="+mn-ea"/>
                <a:cs typeface="+mn-cs"/>
              </a:rPr>
              <a:t>© </a:t>
            </a:r>
            <a:r>
              <a:rPr lang="en-US" sz="900" kern="1200" dirty="0" err="1" smtClean="0">
                <a:solidFill>
                  <a:schemeClr val="tx1">
                    <a:lumMod val="40000"/>
                    <a:lumOff val="60000"/>
                  </a:schemeClr>
                </a:solidFill>
                <a:latin typeface="Arial" pitchFamily="34" charset="0"/>
                <a:ea typeface="+mn-ea"/>
                <a:cs typeface="+mn-cs"/>
              </a:rPr>
              <a:t>Euromonitor</a:t>
            </a:r>
            <a:r>
              <a:rPr lang="en-US" sz="900" kern="1200" dirty="0" smtClean="0">
                <a:solidFill>
                  <a:schemeClr val="tx1">
                    <a:lumMod val="40000"/>
                    <a:lumOff val="60000"/>
                  </a:schemeClr>
                </a:solidFill>
                <a:latin typeface="Arial" pitchFamily="34" charset="0"/>
                <a:ea typeface="+mn-ea"/>
                <a:cs typeface="+mn-cs"/>
              </a:rPr>
              <a:t> International</a:t>
            </a:r>
          </a:p>
        </p:txBody>
      </p:sp>
      <p:sp>
        <p:nvSpPr>
          <p:cNvPr id="28" name="TextBox 27"/>
          <p:cNvSpPr txBox="1"/>
          <p:nvPr/>
        </p:nvSpPr>
        <p:spPr>
          <a:xfrm>
            <a:off x="8558228" y="600063"/>
            <a:ext cx="385764" cy="395295"/>
          </a:xfrm>
          <a:prstGeom prst="rect">
            <a:avLst/>
          </a:prstGeom>
          <a:noFill/>
        </p:spPr>
        <p:txBody>
          <a:bodyPr wrap="square" lIns="0" tIns="0" rIns="0" bIns="0" rtlCol="0" anchor="t" anchorCtr="0">
            <a:noAutofit/>
          </a:bodyPr>
          <a:lstStyle/>
          <a:p>
            <a:pPr marL="0" marR="0" indent="0" algn="r" defTabSz="914400" rtl="0" eaLnBrk="1" fontAlgn="base" latinLnBrk="0" hangingPunct="1">
              <a:lnSpc>
                <a:spcPts val="2300"/>
              </a:lnSpc>
              <a:spcBef>
                <a:spcPct val="0"/>
              </a:spcBef>
              <a:spcAft>
                <a:spcPct val="0"/>
              </a:spcAft>
              <a:buClrTx/>
              <a:buSzTx/>
              <a:buFontTx/>
              <a:buNone/>
              <a:tabLst/>
              <a:defRPr/>
            </a:pPr>
            <a:fld id="{55C0D86F-17D0-4D74-84B6-70B123BF12AD}" type="slidenum">
              <a:rPr kumimoji="0" lang="en-US" sz="2100" b="0" i="0" u="none" strike="noStrike" kern="1200" cap="none" spc="0" normalizeH="0" baseline="0" noProof="0" smtClean="0">
                <a:ln>
                  <a:noFill/>
                </a:ln>
                <a:solidFill>
                  <a:schemeClr val="tx1">
                    <a:lumMod val="40000"/>
                    <a:lumOff val="60000"/>
                  </a:schemeClr>
                </a:solidFill>
                <a:effectLst/>
                <a:uLnTx/>
                <a:uFillTx/>
                <a:latin typeface="Arial" pitchFamily="34" charset="0"/>
                <a:ea typeface="+mn-ea"/>
                <a:cs typeface="+mn-cs"/>
              </a:rPr>
              <a:pPr marL="0" marR="0" indent="0" algn="r" defTabSz="914400" rtl="0" eaLnBrk="1" fontAlgn="base" latinLnBrk="0" hangingPunct="1">
                <a:lnSpc>
                  <a:spcPts val="2300"/>
                </a:lnSpc>
                <a:spcBef>
                  <a:spcPct val="0"/>
                </a:spcBef>
                <a:spcAft>
                  <a:spcPct val="0"/>
                </a:spcAft>
                <a:buClrTx/>
                <a:buSzTx/>
                <a:buFontTx/>
                <a:buNone/>
                <a:tabLst/>
                <a:defRPr/>
              </a:pPr>
              <a:t>‹#›</a:t>
            </a:fld>
            <a:endParaRPr lang="en-US" sz="2100" b="0" i="0" cap="none" normalizeH="0" baseline="0" dirty="0" smtClean="0">
              <a:solidFill>
                <a:schemeClr val="tx1">
                  <a:lumMod val="40000"/>
                  <a:lumOff val="60000"/>
                </a:schemeClr>
              </a:solidFill>
            </a:endParaRPr>
          </a:p>
          <a:p>
            <a:pPr algn="l" rtl="0" fontAlgn="base">
              <a:spcBef>
                <a:spcPct val="0"/>
              </a:spcBef>
              <a:spcAft>
                <a:spcPct val="0"/>
              </a:spcAft>
            </a:pPr>
            <a:endParaRPr lang="en-US" sz="900" kern="1200" cap="all" spc="100" baseline="0" dirty="0" smtClean="0">
              <a:solidFill>
                <a:srgbClr val="77787B"/>
              </a:solidFill>
              <a:latin typeface="Arial"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20" r:id="rId24"/>
    <p:sldLayoutId id="2147483711" r:id="rId25"/>
    <p:sldLayoutId id="2147483719" r:id="rId26"/>
    <p:sldLayoutId id="2147483685" r:id="rId27"/>
    <p:sldLayoutId id="2147483690" r:id="rId28"/>
    <p:sldLayoutId id="2147483686" r:id="rId29"/>
    <p:sldLayoutId id="2147483687" r:id="rId30"/>
    <p:sldLayoutId id="2147483692" r:id="rId31"/>
    <p:sldLayoutId id="2147483689" r:id="rId32"/>
    <p:sldLayoutId id="2147483688" r:id="rId33"/>
    <p:sldLayoutId id="2147483715" r:id="rId34"/>
    <p:sldLayoutId id="2147483693" r:id="rId35"/>
    <p:sldLayoutId id="2147483694" r:id="rId36"/>
    <p:sldLayoutId id="2147483695" r:id="rId37"/>
    <p:sldLayoutId id="2147483697" r:id="rId38"/>
    <p:sldLayoutId id="2147483698" r:id="rId39"/>
    <p:sldLayoutId id="2147483699" r:id="rId40"/>
    <p:sldLayoutId id="2147483717" r:id="rId41"/>
    <p:sldLayoutId id="2147483716" r:id="rId42"/>
    <p:sldLayoutId id="2147483713" r:id="rId43"/>
    <p:sldLayoutId id="2147483712" r:id="rId44"/>
    <p:sldLayoutId id="2147483748" r:id="rId45"/>
    <p:sldLayoutId id="2147483749" r:id="rId46"/>
    <p:sldLayoutId id="2147483751" r:id="rId47"/>
  </p:sldLayoutIdLst>
  <p:txStyles>
    <p:titleStyle>
      <a:lvl1pPr algn="l" defTabSz="914400" rtl="0" eaLnBrk="1" latinLnBrk="0" hangingPunct="1">
        <a:lnSpc>
          <a:spcPts val="2300"/>
        </a:lnSpc>
        <a:spcBef>
          <a:spcPct val="0"/>
        </a:spcBef>
        <a:buNone/>
        <a:defRPr sz="2100" b="0" kern="1200" cap="all" spc="0" baseline="0">
          <a:solidFill>
            <a:schemeClr val="tx2"/>
          </a:solidFill>
          <a:latin typeface="Arial" pitchFamily="34" charset="0"/>
          <a:ea typeface="+mj-ea"/>
          <a:cs typeface="Arial" pitchFamily="34" charset="0"/>
        </a:defRPr>
      </a:lvl1pPr>
    </p:titleStyle>
    <p:bodyStyle>
      <a:lvl1pPr marL="9144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1pPr>
      <a:lvl2pPr marL="27432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2pPr>
      <a:lvl3pPr marL="45720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3pPr>
      <a:lvl4pPr marL="64008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4pPr>
      <a:lvl5pPr marL="82296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a:solidFill>
            <a:schemeClr val="tx1"/>
          </a:solidFill>
          <a:latin typeface="Georgia"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5.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5.xml"/><Relationship Id="rId5" Type="http://schemas.openxmlformats.org/officeDocument/2006/relationships/chart" Target="../charts/chart6.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45.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45.xml"/><Relationship Id="rId5" Type="http://schemas.openxmlformats.org/officeDocument/2006/relationships/image" Target="../media/image26.emf"/><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5.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0188" y="2147697"/>
            <a:ext cx="7058056" cy="520691"/>
          </a:xfrm>
        </p:spPr>
        <p:txBody>
          <a:bodyPr anchor="ctr" anchorCtr="0"/>
          <a:lstStyle/>
          <a:p>
            <a:r>
              <a:rPr lang="en-US" dirty="0" smtClean="0"/>
              <a:t>Unlocking China’s </a:t>
            </a:r>
            <a:r>
              <a:rPr lang="en-US" dirty="0" err="1" smtClean="0"/>
              <a:t>colour</a:t>
            </a:r>
            <a:r>
              <a:rPr lang="en-US" dirty="0" smtClean="0"/>
              <a:t> cosmetics Market Potential 2014 and beyond</a:t>
            </a:r>
            <a:endParaRPr lang="en-US" dirty="0"/>
          </a:p>
        </p:txBody>
      </p:sp>
      <p:sp>
        <p:nvSpPr>
          <p:cNvPr id="3" name="Subtitle 2"/>
          <p:cNvSpPr>
            <a:spLocks noGrp="1"/>
          </p:cNvSpPr>
          <p:nvPr>
            <p:ph type="subTitle" idx="1"/>
          </p:nvPr>
        </p:nvSpPr>
        <p:spPr/>
        <p:txBody>
          <a:bodyPr anchor="ctr" anchorCtr="0"/>
          <a:lstStyle/>
          <a:p>
            <a:r>
              <a:rPr lang="en-US" dirty="0" smtClean="0"/>
              <a:t>June 2015, Shanghai</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hlinkClick r:id="" action="ppaction://noaction"/>
          </p:cNvPr>
          <p:cNvSpPr>
            <a:spLocks noChangeArrowheads="1"/>
          </p:cNvSpPr>
          <p:nvPr/>
        </p:nvSpPr>
        <p:spPr bwMode="auto">
          <a:xfrm>
            <a:off x="-1866" y="1313000"/>
            <a:ext cx="363652" cy="284163"/>
          </a:xfrm>
          <a:prstGeom prst="rect">
            <a:avLst/>
          </a:prstGeom>
          <a:solidFill>
            <a:schemeClr val="accent1"/>
          </a:solidFill>
          <a:ln w="9525" algn="ctr">
            <a:noFill/>
            <a:miter lim="800000"/>
            <a:headEnd/>
            <a:tailEnd/>
          </a:ln>
        </p:spPr>
        <p:txBody>
          <a:bodyPr wrap="none" lIns="0" tIns="0" rIns="0" bIns="0"/>
          <a:lstStyle/>
          <a:p>
            <a:pPr algn="r" rtl="0" fontAlgn="base">
              <a:spcBef>
                <a:spcPct val="0"/>
              </a:spcBef>
              <a:spcAft>
                <a:spcPct val="0"/>
              </a:spcAft>
            </a:pPr>
            <a:endParaRPr lang="en-GB" sz="1600" i="1" kern="1200" baseline="-25000" dirty="0">
              <a:solidFill>
                <a:schemeClr val="tx2"/>
              </a:solidFill>
              <a:latin typeface="Tahoma" pitchFamily="34" charset="0"/>
              <a:ea typeface="+mn-ea"/>
              <a:cs typeface="Arial" charset="0"/>
            </a:endParaRPr>
          </a:p>
        </p:txBody>
      </p:sp>
      <p:sp>
        <p:nvSpPr>
          <p:cNvPr id="5" name="Rectangle 8">
            <a:hlinkClick r:id="" action="ppaction://noaction"/>
          </p:cNvPr>
          <p:cNvSpPr>
            <a:spLocks noChangeArrowheads="1"/>
          </p:cNvSpPr>
          <p:nvPr/>
        </p:nvSpPr>
        <p:spPr bwMode="auto">
          <a:xfrm>
            <a:off x="-1866" y="2006452"/>
            <a:ext cx="363652" cy="285750"/>
          </a:xfrm>
          <a:prstGeom prst="rect">
            <a:avLst/>
          </a:prstGeom>
          <a:solidFill>
            <a:schemeClr val="accent1"/>
          </a:solidFill>
          <a:ln w="9525" algn="ctr">
            <a:noFill/>
            <a:miter lim="800000"/>
            <a:headEnd/>
            <a:tailEnd/>
          </a:ln>
        </p:spPr>
        <p:txBody>
          <a:bodyPr wrap="none" lIns="0" tIns="0" rIns="0" bIns="0"/>
          <a:lstStyle/>
          <a:p>
            <a:pPr algn="r" fontAlgn="base">
              <a:spcBef>
                <a:spcPct val="0"/>
              </a:spcBef>
              <a:spcAft>
                <a:spcPct val="0"/>
              </a:spcAft>
            </a:pPr>
            <a:endParaRPr lang="en-GB" sz="1600" i="1" baseline="-25000">
              <a:solidFill>
                <a:schemeClr val="tx2"/>
              </a:solidFill>
              <a:latin typeface="Tahoma" pitchFamily="34" charset="0"/>
              <a:cs typeface="Arial" charset="0"/>
            </a:endParaRPr>
          </a:p>
        </p:txBody>
      </p:sp>
      <p:sp>
        <p:nvSpPr>
          <p:cNvPr id="6" name="Rectangle 9">
            <a:hlinkClick r:id="" action="ppaction://noaction"/>
          </p:cNvPr>
          <p:cNvSpPr>
            <a:spLocks noChangeArrowheads="1"/>
          </p:cNvSpPr>
          <p:nvPr/>
        </p:nvSpPr>
        <p:spPr bwMode="auto">
          <a:xfrm>
            <a:off x="-1866" y="2688239"/>
            <a:ext cx="363652" cy="284163"/>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7" name="Rectangle 10">
            <a:hlinkClick r:id="" action="ppaction://noaction"/>
          </p:cNvPr>
          <p:cNvSpPr>
            <a:spLocks noChangeArrowheads="1"/>
          </p:cNvSpPr>
          <p:nvPr/>
        </p:nvSpPr>
        <p:spPr bwMode="auto">
          <a:xfrm>
            <a:off x="-1866" y="3368439"/>
            <a:ext cx="363652" cy="284162"/>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9" name="Rectangle 5"/>
          <p:cNvSpPr>
            <a:spLocks noChangeArrowheads="1"/>
          </p:cNvSpPr>
          <p:nvPr/>
        </p:nvSpPr>
        <p:spPr bwMode="auto">
          <a:xfrm>
            <a:off x="490330" y="1258957"/>
            <a:ext cx="8240400" cy="5274365"/>
          </a:xfrm>
          <a:prstGeom prst="rect">
            <a:avLst/>
          </a:prstGeom>
          <a:noFill/>
          <a:ln w="9525" algn="ctr">
            <a:noFill/>
            <a:miter lim="800000"/>
            <a:headEnd/>
            <a:tailEnd/>
          </a:ln>
        </p:spPr>
        <p:txBody>
          <a:bodyPr lIns="0" tIns="0" rIns="0" bIns="0"/>
          <a:lstStyle/>
          <a:p>
            <a:pPr marL="177800" indent="-177800">
              <a:spcAft>
                <a:spcPts val="2800"/>
              </a:spcAft>
              <a:buClr>
                <a:schemeClr val="accent2"/>
              </a:buClr>
              <a:buSzPct val="120000"/>
            </a:pPr>
            <a:r>
              <a:rPr lang="en-GB" sz="2200" dirty="0" smtClean="0">
                <a:solidFill>
                  <a:schemeClr val="accent1"/>
                </a:solidFill>
                <a:latin typeface="+mj-lt"/>
              </a:rPr>
              <a:t>Overview for colour cosmetics in China</a:t>
            </a:r>
            <a:endParaRPr lang="en-GB" sz="2200" dirty="0">
              <a:solidFill>
                <a:schemeClr val="accent1"/>
              </a:solidFill>
              <a:latin typeface="+mj-lt"/>
            </a:endParaRPr>
          </a:p>
          <a:p>
            <a:pPr marL="177800" indent="-177800">
              <a:spcAft>
                <a:spcPts val="2800"/>
              </a:spcAft>
              <a:buClr>
                <a:schemeClr val="accent2"/>
              </a:buClr>
              <a:buSzPct val="120000"/>
            </a:pPr>
            <a:r>
              <a:rPr lang="en-GB" sz="2200" dirty="0" smtClean="0">
                <a:solidFill>
                  <a:srgbClr val="F0F0F0"/>
                </a:solidFill>
                <a:latin typeface="+mj-lt"/>
              </a:rPr>
              <a:t>Consumer and players’ trends in colour cosmetics</a:t>
            </a:r>
          </a:p>
          <a:p>
            <a:pPr marL="177800" indent="-177800">
              <a:spcAft>
                <a:spcPts val="2700"/>
              </a:spcAft>
              <a:buClr>
                <a:schemeClr val="accent2"/>
              </a:buClr>
              <a:buSzPct val="120000"/>
              <a:buFont typeface="Symbol" pitchFamily="18" charset="2"/>
              <a:buNone/>
            </a:pPr>
            <a:r>
              <a:rPr lang="en-GB" sz="2200" dirty="0" smtClean="0">
                <a:solidFill>
                  <a:srgbClr val="F0F0F0"/>
                </a:solidFill>
                <a:latin typeface="+mj-lt"/>
              </a:rPr>
              <a:t>New digital opportunities</a:t>
            </a:r>
          </a:p>
          <a:p>
            <a:pPr marL="177800" indent="-177800">
              <a:spcAft>
                <a:spcPts val="2700"/>
              </a:spcAft>
              <a:buClr>
                <a:schemeClr val="accent2"/>
              </a:buClr>
              <a:buSzPct val="120000"/>
              <a:buFont typeface="Symbol" pitchFamily="18" charset="2"/>
              <a:buNone/>
            </a:pPr>
            <a:r>
              <a:rPr lang="en-GB" sz="2200" dirty="0" smtClean="0">
                <a:solidFill>
                  <a:srgbClr val="F0F0F0"/>
                </a:solidFill>
                <a:latin typeface="+mj-lt"/>
              </a:rPr>
              <a:t>Future outlook</a:t>
            </a:r>
            <a:endParaRPr lang="en-GB" sz="2200" dirty="0">
              <a:solidFill>
                <a:srgbClr val="F0F0F0"/>
              </a:solidFill>
              <a:latin typeface="+mj-lt"/>
            </a:endParaRPr>
          </a:p>
        </p:txBody>
      </p:sp>
      <p:pic>
        <p:nvPicPr>
          <p:cNvPr id="10"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2" b="32"/>
          <a:stretch>
            <a:fillRect/>
          </a:stretch>
        </p:blip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pPr>
              <a:defRPr/>
            </a:pPr>
            <a:r>
              <a:rPr lang="en-GB" kern="0" dirty="0" smtClean="0"/>
              <a:t>Overview for colour cosmetics in </a:t>
            </a:r>
            <a:r>
              <a:rPr lang="en-GB" kern="0" dirty="0"/>
              <a:t>china</a:t>
            </a:r>
          </a:p>
        </p:txBody>
      </p:sp>
      <p:sp>
        <p:nvSpPr>
          <p:cNvPr id="16" name="Subtitle 3"/>
          <p:cNvSpPr txBox="1">
            <a:spLocks/>
          </p:cNvSpPr>
          <p:nvPr/>
        </p:nvSpPr>
        <p:spPr>
          <a:xfrm>
            <a:off x="612512" y="618036"/>
            <a:ext cx="7973568" cy="393192"/>
          </a:xfrm>
          <a:prstGeom prst="rect">
            <a:avLst/>
          </a:prstGeom>
        </p:spPr>
        <p:txBody>
          <a:bodyPr vert="horz" wrap="square" lIns="0" tIns="0" rIns="0" bIns="45720" numCol="1" spcCol="274320" rtlCol="0" anchor="t" anchorCtr="0">
            <a:noAutofit/>
          </a:bodyPr>
          <a:lstStyle>
            <a:lvl1pPr marL="0" indent="0" algn="l" defTabSz="914400" rtl="0" eaLnBrk="1" latinLnBrk="0" hangingPunct="1">
              <a:lnSpc>
                <a:spcPts val="1200"/>
              </a:lnSpc>
              <a:spcBef>
                <a:spcPts val="0"/>
              </a:spcBef>
              <a:spcAft>
                <a:spcPts val="0"/>
              </a:spcAft>
              <a:buClr>
                <a:srgbClr val="77787B"/>
              </a:buClr>
              <a:buSzPct val="100000"/>
              <a:buFont typeface="Wingdings" pitchFamily="2" charset="2"/>
              <a:buNone/>
              <a:defRPr lang="en-US" sz="900" b="0" i="0" kern="1200" cap="all" baseline="0">
                <a:solidFill>
                  <a:schemeClr val="accent1"/>
                </a:solidFill>
                <a:latin typeface="+mj-lt"/>
                <a:ea typeface="+mn-ea"/>
                <a:cs typeface="Arial" pitchFamily="34" charset="0"/>
              </a:defRPr>
            </a:lvl1pPr>
            <a:lvl2pPr marL="27432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2pPr>
            <a:lvl3pPr marL="45720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3pPr>
            <a:lvl4pPr marL="64008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4pPr>
            <a:lvl5pPr marL="82296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a:solidFill>
                  <a:schemeClr val="tx1"/>
                </a:solidFill>
                <a:latin typeface="Georgia"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ct val="0"/>
              </a:spcBef>
            </a:pPr>
            <a:r>
              <a:rPr lang="en-GB" sz="1800" b="1" dirty="0">
                <a:solidFill>
                  <a:schemeClr val="tx2"/>
                </a:solidFill>
                <a:ea typeface="+mj-ea"/>
              </a:rPr>
              <a:t>Beauty</a:t>
            </a:r>
            <a:r>
              <a:rPr lang="en-GB" sz="1800" b="1" dirty="0" smtClean="0">
                <a:ea typeface="+mj-ea"/>
              </a:rPr>
              <a:t> </a:t>
            </a:r>
            <a:r>
              <a:rPr lang="en-GB" sz="1800" b="1" dirty="0">
                <a:solidFill>
                  <a:schemeClr val="tx2"/>
                </a:solidFill>
                <a:ea typeface="+mj-ea"/>
              </a:rPr>
              <a:t>Industry Growth                  Sustained </a:t>
            </a:r>
          </a:p>
        </p:txBody>
      </p:sp>
      <p:graphicFrame>
        <p:nvGraphicFramePr>
          <p:cNvPr id="17" name="Content Placeholder 2"/>
          <p:cNvGraphicFramePr>
            <a:graphicFrameLocks noGrp="1"/>
          </p:cNvGraphicFramePr>
          <p:nvPr>
            <p:ph sz="quarter" idx="4294967295"/>
            <p:extLst>
              <p:ext uri="{D42A27DB-BD31-4B8C-83A1-F6EECF244321}">
                <p14:modId xmlns:p14="http://schemas.microsoft.com/office/powerpoint/2010/main" val="3414497758"/>
              </p:ext>
            </p:extLst>
          </p:nvPr>
        </p:nvGraphicFramePr>
        <p:xfrm>
          <a:off x="182089" y="1011228"/>
          <a:ext cx="4773528" cy="49646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ontent Placeholder 12"/>
          <p:cNvGraphicFramePr>
            <a:graphicFrameLocks/>
          </p:cNvGraphicFramePr>
          <p:nvPr>
            <p:extLst>
              <p:ext uri="{D42A27DB-BD31-4B8C-83A1-F6EECF244321}">
                <p14:modId xmlns:p14="http://schemas.microsoft.com/office/powerpoint/2010/main" val="3022234514"/>
              </p:ext>
            </p:extLst>
          </p:nvPr>
        </p:nvGraphicFramePr>
        <p:xfrm>
          <a:off x="5106390" y="1199261"/>
          <a:ext cx="3911002" cy="4921225"/>
        </p:xfrm>
        <a:graphic>
          <a:graphicData uri="http://schemas.openxmlformats.org/drawingml/2006/chart">
            <c:chart xmlns:c="http://schemas.openxmlformats.org/drawingml/2006/chart" xmlns:r="http://schemas.openxmlformats.org/officeDocument/2006/relationships" r:id="rId4"/>
          </a:graphicData>
        </a:graphic>
      </p:graphicFrame>
      <p:cxnSp>
        <p:nvCxnSpPr>
          <p:cNvPr id="20" name="Straight Connector 19"/>
          <p:cNvCxnSpPr/>
          <p:nvPr/>
        </p:nvCxnSpPr>
        <p:spPr>
          <a:xfrm>
            <a:off x="5106390" y="1543798"/>
            <a:ext cx="0" cy="423215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145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pPr>
              <a:defRPr/>
            </a:pPr>
            <a:r>
              <a:rPr lang="en-GB" kern="0" dirty="0" smtClean="0"/>
              <a:t>Overview for colour cosmetics in </a:t>
            </a:r>
            <a:r>
              <a:rPr lang="en-GB" kern="0" dirty="0"/>
              <a:t>china</a:t>
            </a:r>
          </a:p>
        </p:txBody>
      </p:sp>
      <p:sp>
        <p:nvSpPr>
          <p:cNvPr id="12" name="Subtitle 2"/>
          <p:cNvSpPr txBox="1">
            <a:spLocks/>
          </p:cNvSpPr>
          <p:nvPr/>
        </p:nvSpPr>
        <p:spPr>
          <a:xfrm>
            <a:off x="448738" y="603504"/>
            <a:ext cx="7973568" cy="393192"/>
          </a:xfrm>
          <a:prstGeom prst="rect">
            <a:avLst/>
          </a:prstGeom>
        </p:spPr>
        <p:txBody>
          <a:bodyPr/>
          <a:lstStyle>
            <a:lvl1pPr marL="9144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1pPr>
            <a:lvl2pPr marL="27432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2pPr>
            <a:lvl3pPr marL="45720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3pPr>
            <a:lvl4pPr marL="64008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smtClean="0">
                <a:solidFill>
                  <a:schemeClr val="tx1"/>
                </a:solidFill>
                <a:latin typeface="Georgia" pitchFamily="18" charset="0"/>
                <a:ea typeface="+mn-ea"/>
                <a:cs typeface="Arial" pitchFamily="34" charset="0"/>
              </a:defRPr>
            </a:lvl4pPr>
            <a:lvl5pPr marL="822960" indent="-109728" algn="l" defTabSz="914400" rtl="0" eaLnBrk="1" latinLnBrk="0" hangingPunct="1">
              <a:lnSpc>
                <a:spcPts val="1600"/>
              </a:lnSpc>
              <a:spcBef>
                <a:spcPts val="150"/>
              </a:spcBef>
              <a:spcAft>
                <a:spcPts val="150"/>
              </a:spcAft>
              <a:buClr>
                <a:srgbClr val="77787B"/>
              </a:buClr>
              <a:buSzPct val="100000"/>
              <a:buFont typeface="Wingdings" pitchFamily="2" charset="2"/>
              <a:buChar char="§"/>
              <a:defRPr lang="en-US" sz="1300" b="0" i="0" kern="1200" baseline="0" dirty="0">
                <a:solidFill>
                  <a:schemeClr val="tx1"/>
                </a:solidFill>
                <a:latin typeface="Georgia"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2300"/>
              </a:lnSpc>
              <a:spcBef>
                <a:spcPct val="0"/>
              </a:spcBef>
              <a:spcAft>
                <a:spcPts val="0"/>
              </a:spcAft>
              <a:buNone/>
            </a:pPr>
            <a:r>
              <a:rPr lang="en-GB" sz="1800" b="1" cap="all" dirty="0">
                <a:solidFill>
                  <a:schemeClr val="tx2"/>
                </a:solidFill>
                <a:latin typeface="+mj-lt"/>
                <a:ea typeface="+mj-ea"/>
              </a:rPr>
              <a:t>Power Shift to Emerging Markets Continues Despite   Slowdown</a:t>
            </a:r>
          </a:p>
        </p:txBody>
      </p:sp>
      <p:graphicFrame>
        <p:nvGraphicFramePr>
          <p:cNvPr id="13" name="Content Placeholder 4"/>
          <p:cNvGraphicFramePr>
            <a:graphicFrameLocks noGrp="1"/>
          </p:cNvGraphicFramePr>
          <p:nvPr>
            <p:ph sz="quarter" idx="4294967295"/>
            <p:extLst>
              <p:ext uri="{D42A27DB-BD31-4B8C-83A1-F6EECF244321}">
                <p14:modId xmlns:p14="http://schemas.microsoft.com/office/powerpoint/2010/main" val="3365823323"/>
              </p:ext>
            </p:extLst>
          </p:nvPr>
        </p:nvGraphicFramePr>
        <p:xfrm>
          <a:off x="170802" y="1334650"/>
          <a:ext cx="8551572" cy="50547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0877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77787B"/>
              </a:buClr>
              <a:buSzPct val="100000"/>
            </a:pPr>
            <a:r>
              <a:rPr lang="en-GB" sz="1800" b="1" dirty="0">
                <a:latin typeface="+mj-lt"/>
              </a:rPr>
              <a:t>China  as driving force in global beauty and personal care</a:t>
            </a: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409352643"/>
              </p:ext>
            </p:extLst>
          </p:nvPr>
        </p:nvGraphicFramePr>
        <p:xfrm>
          <a:off x="58335" y="1167320"/>
          <a:ext cx="4533120" cy="483522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p:cNvSpPr>
            <a:spLocks noGrp="1"/>
          </p:cNvSpPr>
          <p:nvPr>
            <p:ph type="body" sz="quarter" idx="12"/>
          </p:nvPr>
        </p:nvSpPr>
        <p:spPr/>
        <p:txBody>
          <a:bodyPr/>
          <a:lstStyle/>
          <a:p>
            <a:pPr>
              <a:defRPr/>
            </a:pPr>
            <a:r>
              <a:rPr lang="en-GB" kern="0" dirty="0" smtClean="0"/>
              <a:t>Overview for colour cosmetics in </a:t>
            </a:r>
            <a:r>
              <a:rPr lang="en-GB" kern="0" dirty="0"/>
              <a:t>china</a:t>
            </a:r>
          </a:p>
        </p:txBody>
      </p:sp>
      <p:sp>
        <p:nvSpPr>
          <p:cNvPr id="14" name="Rectangle 12"/>
          <p:cNvSpPr txBox="1">
            <a:spLocks noChangeArrowheads="1"/>
          </p:cNvSpPr>
          <p:nvPr/>
        </p:nvSpPr>
        <p:spPr bwMode="auto">
          <a:xfrm>
            <a:off x="5527344" y="1136139"/>
            <a:ext cx="32345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274320" rtlCol="0">
            <a:spAutoFit/>
          </a:bodyPr>
          <a:lstStyle>
            <a:lvl1pPr marL="90488" indent="-109538" algn="l" rtl="0" eaLnBrk="0" fontAlgn="base" hangingPunct="0">
              <a:lnSpc>
                <a:spcPts val="1600"/>
              </a:lnSpc>
              <a:spcBef>
                <a:spcPts val="150"/>
              </a:spcBef>
              <a:spcAft>
                <a:spcPts val="150"/>
              </a:spcAft>
              <a:buClr>
                <a:srgbClr val="77787B"/>
              </a:buClr>
              <a:buSzPct val="100000"/>
              <a:buFont typeface="Wingdings" pitchFamily="2" charset="2"/>
              <a:buChar char="§"/>
              <a:defRPr lang="en-US" sz="1300" kern="1200">
                <a:solidFill>
                  <a:schemeClr val="tx1"/>
                </a:solidFill>
                <a:latin typeface="Georgia" pitchFamily="18" charset="0"/>
                <a:ea typeface="+mn-ea"/>
                <a:cs typeface="Arial" pitchFamily="34" charset="0"/>
              </a:defRPr>
            </a:lvl1pPr>
            <a:lvl2pPr marL="273050" indent="-109538" algn="l" rtl="0" eaLnBrk="0" fontAlgn="base" hangingPunct="0">
              <a:lnSpc>
                <a:spcPts val="1600"/>
              </a:lnSpc>
              <a:spcBef>
                <a:spcPts val="150"/>
              </a:spcBef>
              <a:spcAft>
                <a:spcPts val="150"/>
              </a:spcAft>
              <a:buClr>
                <a:srgbClr val="77787B"/>
              </a:buClr>
              <a:buSzPct val="100000"/>
              <a:buFont typeface="Wingdings" pitchFamily="2" charset="2"/>
              <a:buChar char="§"/>
              <a:defRPr lang="en-US" sz="1300" kern="1200">
                <a:solidFill>
                  <a:schemeClr val="tx1"/>
                </a:solidFill>
                <a:latin typeface="Georgia" pitchFamily="18" charset="0"/>
                <a:ea typeface="+mn-ea"/>
                <a:cs typeface="Arial" pitchFamily="34" charset="0"/>
              </a:defRPr>
            </a:lvl2pPr>
            <a:lvl3pPr marL="457200" indent="-109538" algn="l" rtl="0" eaLnBrk="0" fontAlgn="base" hangingPunct="0">
              <a:lnSpc>
                <a:spcPts val="1600"/>
              </a:lnSpc>
              <a:spcBef>
                <a:spcPts val="150"/>
              </a:spcBef>
              <a:spcAft>
                <a:spcPts val="150"/>
              </a:spcAft>
              <a:buClr>
                <a:srgbClr val="77787B"/>
              </a:buClr>
              <a:buSzPct val="100000"/>
              <a:buFont typeface="Wingdings" pitchFamily="2" charset="2"/>
              <a:buChar char="§"/>
              <a:defRPr lang="en-US" sz="1300" kern="1200">
                <a:solidFill>
                  <a:schemeClr val="tx1"/>
                </a:solidFill>
                <a:latin typeface="Georgia" pitchFamily="18" charset="0"/>
                <a:ea typeface="+mn-ea"/>
                <a:cs typeface="Arial" pitchFamily="34" charset="0"/>
              </a:defRPr>
            </a:lvl3pPr>
            <a:lvl4pPr marL="639763" indent="-109538" algn="l" rtl="0" eaLnBrk="0" fontAlgn="base" hangingPunct="0">
              <a:lnSpc>
                <a:spcPts val="1600"/>
              </a:lnSpc>
              <a:spcBef>
                <a:spcPts val="150"/>
              </a:spcBef>
              <a:spcAft>
                <a:spcPts val="150"/>
              </a:spcAft>
              <a:buClr>
                <a:srgbClr val="77787B"/>
              </a:buClr>
              <a:buSzPct val="100000"/>
              <a:buFont typeface="Wingdings" pitchFamily="2" charset="2"/>
              <a:buChar char="§"/>
              <a:defRPr lang="en-US" sz="1300" kern="1200">
                <a:solidFill>
                  <a:schemeClr val="tx1"/>
                </a:solidFill>
                <a:latin typeface="Georgia" pitchFamily="18" charset="0"/>
                <a:ea typeface="+mn-ea"/>
                <a:cs typeface="Arial" pitchFamily="34" charset="0"/>
              </a:defRPr>
            </a:lvl4pPr>
            <a:lvl5pPr marL="822325" indent="-109538" algn="l" rtl="0" eaLnBrk="0" fontAlgn="base" hangingPunct="0">
              <a:lnSpc>
                <a:spcPts val="1600"/>
              </a:lnSpc>
              <a:spcBef>
                <a:spcPts val="150"/>
              </a:spcBef>
              <a:spcAft>
                <a:spcPts val="150"/>
              </a:spcAft>
              <a:buClr>
                <a:srgbClr val="77787B"/>
              </a:buClr>
              <a:buSzPct val="100000"/>
              <a:buFont typeface="Wingdings" pitchFamily="2" charset="2"/>
              <a:buChar char="§"/>
              <a:defRPr lang="en-US" sz="1300" kern="1200">
                <a:solidFill>
                  <a:schemeClr val="tx1"/>
                </a:solidFill>
                <a:latin typeface="Georgia"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GB" sz="1400" b="1" dirty="0" smtClean="0"/>
              <a:t>Beauty and personal care in 2014:</a:t>
            </a:r>
          </a:p>
          <a:p>
            <a:pPr marL="0" indent="0" algn="ctr">
              <a:buFont typeface="Wingdings" pitchFamily="2" charset="2"/>
              <a:buNone/>
            </a:pPr>
            <a:r>
              <a:rPr lang="en-GB" sz="1400" b="1" dirty="0" smtClean="0"/>
              <a:t>BRIC Markets % Share </a:t>
            </a:r>
          </a:p>
        </p:txBody>
      </p:sp>
      <p:graphicFrame>
        <p:nvGraphicFramePr>
          <p:cNvPr id="18" name="Chart 3"/>
          <p:cNvGraphicFramePr>
            <a:graphicFrameLocks noGrp="1"/>
          </p:cNvGraphicFramePr>
          <p:nvPr>
            <p:ph idx="11"/>
            <p:extLst>
              <p:ext uri="{D42A27DB-BD31-4B8C-83A1-F6EECF244321}">
                <p14:modId xmlns:p14="http://schemas.microsoft.com/office/powerpoint/2010/main" val="309964307"/>
              </p:ext>
            </p:extLst>
          </p:nvPr>
        </p:nvGraphicFramePr>
        <p:xfrm>
          <a:off x="5431809" y="1597804"/>
          <a:ext cx="3193576" cy="17868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p:cNvGraphicFramePr/>
          <p:nvPr>
            <p:extLst>
              <p:ext uri="{D42A27DB-BD31-4B8C-83A1-F6EECF244321}">
                <p14:modId xmlns:p14="http://schemas.microsoft.com/office/powerpoint/2010/main" val="1014656919"/>
              </p:ext>
            </p:extLst>
          </p:nvPr>
        </p:nvGraphicFramePr>
        <p:xfrm>
          <a:off x="4765184" y="3322750"/>
          <a:ext cx="4232856" cy="3374622"/>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p:cNvSpPr txBox="1"/>
          <p:nvPr/>
        </p:nvSpPr>
        <p:spPr>
          <a:xfrm>
            <a:off x="4571999" y="3580326"/>
            <a:ext cx="309093" cy="2923504"/>
          </a:xfrm>
          <a:prstGeom prst="rect">
            <a:avLst/>
          </a:prstGeom>
          <a:noFill/>
        </p:spPr>
        <p:txBody>
          <a:bodyPr vert="vert270"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defRPr sz="1400" b="1" i="0" u="none" strike="noStrike" kern="1200" baseline="0">
                <a:solidFill>
                  <a:srgbClr val="595959"/>
                </a:solidFill>
                <a:latin typeface="Georgia" pitchFamily="18" charset="0"/>
                <a:ea typeface="+mn-ea"/>
                <a:cs typeface="+mn-cs"/>
              </a:defRPr>
            </a:pPr>
            <a:r>
              <a:rPr lang="en-US" sz="1400" b="1" dirty="0">
                <a:solidFill>
                  <a:srgbClr val="595959"/>
                </a:solidFill>
                <a:latin typeface="Georgia" pitchFamily="18" charset="0"/>
              </a:rPr>
              <a:t>RSP value  size, US$, billion</a:t>
            </a:r>
          </a:p>
        </p:txBody>
      </p:sp>
    </p:spTree>
    <p:extLst>
      <p:ext uri="{BB962C8B-B14F-4D97-AF65-F5344CB8AC3E}">
        <p14:creationId xmlns:p14="http://schemas.microsoft.com/office/powerpoint/2010/main" val="982709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800" b="1" dirty="0" smtClean="0">
                <a:latin typeface="+mj-lt"/>
              </a:rPr>
              <a:t>China Beauty and personal Care: categories’ dynamics</a:t>
            </a:r>
            <a:endParaRPr lang="en-GB" sz="1800" b="1" dirty="0">
              <a:latin typeface="+mj-lt"/>
            </a:endParaRPr>
          </a:p>
        </p:txBody>
      </p:sp>
      <p:graphicFrame>
        <p:nvGraphicFramePr>
          <p:cNvPr id="13" name="Content Placeholder 12"/>
          <p:cNvGraphicFramePr>
            <a:graphicFrameLocks noGrp="1"/>
          </p:cNvGraphicFramePr>
          <p:nvPr>
            <p:ph idx="1"/>
            <p:extLst>
              <p:ext uri="{D42A27DB-BD31-4B8C-83A1-F6EECF244321}">
                <p14:modId xmlns:p14="http://schemas.microsoft.com/office/powerpoint/2010/main" val="1639404538"/>
              </p:ext>
            </p:extLst>
          </p:nvPr>
        </p:nvGraphicFramePr>
        <p:xfrm>
          <a:off x="354843" y="1064526"/>
          <a:ext cx="8352429" cy="24565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ontent Placeholder 4"/>
          <p:cNvGraphicFramePr>
            <a:graphicFrameLocks noGrp="1"/>
          </p:cNvGraphicFramePr>
          <p:nvPr>
            <p:ph idx="11"/>
            <p:extLst>
              <p:ext uri="{D42A27DB-BD31-4B8C-83A1-F6EECF244321}">
                <p14:modId xmlns:p14="http://schemas.microsoft.com/office/powerpoint/2010/main" val="1223885998"/>
              </p:ext>
            </p:extLst>
          </p:nvPr>
        </p:nvGraphicFramePr>
        <p:xfrm>
          <a:off x="286601" y="3815869"/>
          <a:ext cx="7983941" cy="2857886"/>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Placeholder 6"/>
          <p:cNvSpPr>
            <a:spLocks noGrp="1"/>
          </p:cNvSpPr>
          <p:nvPr>
            <p:ph type="body" sz="quarter" idx="13"/>
          </p:nvPr>
        </p:nvSpPr>
        <p:spPr/>
        <p:txBody>
          <a:bodyPr/>
          <a:lstStyle/>
          <a:p>
            <a:pPr>
              <a:defRPr/>
            </a:pPr>
            <a:r>
              <a:rPr lang="en-GB" kern="0" dirty="0" smtClean="0"/>
              <a:t>Overview for colour cosmetics </a:t>
            </a:r>
            <a:r>
              <a:rPr lang="en-GB" kern="0" dirty="0"/>
              <a:t>in </a:t>
            </a:r>
            <a:r>
              <a:rPr lang="en-GB" kern="0" dirty="0" smtClean="0"/>
              <a:t>china</a:t>
            </a:r>
            <a:endParaRPr lang="en-GB" kern="0" dirty="0"/>
          </a:p>
        </p:txBody>
      </p:sp>
    </p:spTree>
    <p:extLst>
      <p:ext uri="{BB962C8B-B14F-4D97-AF65-F5344CB8AC3E}">
        <p14:creationId xmlns:p14="http://schemas.microsoft.com/office/powerpoint/2010/main" val="1140684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hlinkClick r:id="" action="ppaction://noaction"/>
          </p:cNvPr>
          <p:cNvSpPr>
            <a:spLocks noChangeArrowheads="1"/>
          </p:cNvSpPr>
          <p:nvPr/>
        </p:nvSpPr>
        <p:spPr bwMode="auto">
          <a:xfrm>
            <a:off x="-1866" y="1313000"/>
            <a:ext cx="363652" cy="284163"/>
          </a:xfrm>
          <a:prstGeom prst="rect">
            <a:avLst/>
          </a:prstGeom>
          <a:solidFill>
            <a:schemeClr val="accent1"/>
          </a:solidFill>
          <a:ln w="9525" algn="ctr">
            <a:noFill/>
            <a:miter lim="800000"/>
            <a:headEnd/>
            <a:tailEnd/>
          </a:ln>
        </p:spPr>
        <p:txBody>
          <a:bodyPr wrap="none" lIns="0" tIns="0" rIns="0" bIns="0"/>
          <a:lstStyle/>
          <a:p>
            <a:pPr algn="r" rtl="0" fontAlgn="base">
              <a:spcBef>
                <a:spcPct val="0"/>
              </a:spcBef>
              <a:spcAft>
                <a:spcPct val="0"/>
              </a:spcAft>
            </a:pPr>
            <a:endParaRPr lang="en-GB" sz="1600" i="1" kern="1200" baseline="-25000" dirty="0">
              <a:solidFill>
                <a:schemeClr val="tx2"/>
              </a:solidFill>
              <a:latin typeface="Tahoma" pitchFamily="34" charset="0"/>
              <a:ea typeface="+mn-ea"/>
              <a:cs typeface="Arial" charset="0"/>
            </a:endParaRPr>
          </a:p>
        </p:txBody>
      </p:sp>
      <p:sp>
        <p:nvSpPr>
          <p:cNvPr id="5" name="Rectangle 8">
            <a:hlinkClick r:id="" action="ppaction://noaction"/>
          </p:cNvPr>
          <p:cNvSpPr>
            <a:spLocks noChangeArrowheads="1"/>
          </p:cNvSpPr>
          <p:nvPr/>
        </p:nvSpPr>
        <p:spPr bwMode="auto">
          <a:xfrm>
            <a:off x="-1866" y="2006452"/>
            <a:ext cx="363652" cy="285750"/>
          </a:xfrm>
          <a:prstGeom prst="rect">
            <a:avLst/>
          </a:prstGeom>
          <a:solidFill>
            <a:schemeClr val="accent1"/>
          </a:solidFill>
          <a:ln w="9525" algn="ctr">
            <a:noFill/>
            <a:miter lim="800000"/>
            <a:headEnd/>
            <a:tailEnd/>
          </a:ln>
        </p:spPr>
        <p:txBody>
          <a:bodyPr wrap="none" lIns="0" tIns="0" rIns="0" bIns="0"/>
          <a:lstStyle/>
          <a:p>
            <a:pPr algn="r" fontAlgn="base">
              <a:spcBef>
                <a:spcPct val="0"/>
              </a:spcBef>
              <a:spcAft>
                <a:spcPct val="0"/>
              </a:spcAft>
            </a:pPr>
            <a:endParaRPr lang="en-GB" sz="1600" i="1" baseline="-25000">
              <a:solidFill>
                <a:schemeClr val="tx2"/>
              </a:solidFill>
              <a:latin typeface="Tahoma" pitchFamily="34" charset="0"/>
              <a:cs typeface="Arial" charset="0"/>
            </a:endParaRPr>
          </a:p>
        </p:txBody>
      </p:sp>
      <p:sp>
        <p:nvSpPr>
          <p:cNvPr id="6" name="Rectangle 9">
            <a:hlinkClick r:id="" action="ppaction://noaction"/>
          </p:cNvPr>
          <p:cNvSpPr>
            <a:spLocks noChangeArrowheads="1"/>
          </p:cNvSpPr>
          <p:nvPr/>
        </p:nvSpPr>
        <p:spPr bwMode="auto">
          <a:xfrm>
            <a:off x="-1866" y="2688239"/>
            <a:ext cx="363652" cy="284163"/>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7" name="Rectangle 10">
            <a:hlinkClick r:id="" action="ppaction://noaction"/>
          </p:cNvPr>
          <p:cNvSpPr>
            <a:spLocks noChangeArrowheads="1"/>
          </p:cNvSpPr>
          <p:nvPr/>
        </p:nvSpPr>
        <p:spPr bwMode="auto">
          <a:xfrm>
            <a:off x="-1866" y="3368439"/>
            <a:ext cx="363652" cy="284162"/>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9" name="Rectangle 5"/>
          <p:cNvSpPr>
            <a:spLocks noChangeArrowheads="1"/>
          </p:cNvSpPr>
          <p:nvPr/>
        </p:nvSpPr>
        <p:spPr bwMode="auto">
          <a:xfrm>
            <a:off x="490330" y="1258957"/>
            <a:ext cx="8240400" cy="5274365"/>
          </a:xfrm>
          <a:prstGeom prst="rect">
            <a:avLst/>
          </a:prstGeom>
          <a:noFill/>
          <a:ln w="9525" algn="ctr">
            <a:noFill/>
            <a:miter lim="800000"/>
            <a:headEnd/>
            <a:tailEnd/>
          </a:ln>
        </p:spPr>
        <p:txBody>
          <a:bodyPr lIns="0" tIns="0" rIns="0" bIns="0"/>
          <a:lstStyle/>
          <a:p>
            <a:pPr marL="177800" indent="-177800">
              <a:spcAft>
                <a:spcPts val="2800"/>
              </a:spcAft>
              <a:buClr>
                <a:schemeClr val="accent2"/>
              </a:buClr>
              <a:buSzPct val="120000"/>
            </a:pPr>
            <a:r>
              <a:rPr lang="en-GB" sz="2200" dirty="0" smtClean="0">
                <a:solidFill>
                  <a:srgbClr val="F0F0F0"/>
                </a:solidFill>
                <a:latin typeface="+mj-lt"/>
              </a:rPr>
              <a:t>Overview for colour cosmetics in China</a:t>
            </a:r>
            <a:endParaRPr lang="en-GB" sz="2200" dirty="0">
              <a:solidFill>
                <a:srgbClr val="F0F0F0"/>
              </a:solidFill>
              <a:latin typeface="+mj-lt"/>
            </a:endParaRPr>
          </a:p>
          <a:p>
            <a:pPr marL="177800" indent="-177800">
              <a:spcAft>
                <a:spcPts val="2800"/>
              </a:spcAft>
              <a:buClr>
                <a:schemeClr val="accent2"/>
              </a:buClr>
              <a:buSzPct val="120000"/>
            </a:pPr>
            <a:r>
              <a:rPr lang="en-US" sz="2200" dirty="0">
                <a:solidFill>
                  <a:schemeClr val="accent1"/>
                </a:solidFill>
                <a:latin typeface="+mj-lt"/>
              </a:rPr>
              <a:t>Consumer and players’ trends in </a:t>
            </a:r>
            <a:r>
              <a:rPr lang="en-US" sz="2200" dirty="0" err="1">
                <a:solidFill>
                  <a:schemeClr val="accent1"/>
                </a:solidFill>
                <a:latin typeface="+mj-lt"/>
              </a:rPr>
              <a:t>colour</a:t>
            </a:r>
            <a:r>
              <a:rPr lang="en-US" sz="2200" dirty="0">
                <a:solidFill>
                  <a:schemeClr val="accent1"/>
                </a:solidFill>
                <a:latin typeface="+mj-lt"/>
              </a:rPr>
              <a:t> cosmetics</a:t>
            </a:r>
          </a:p>
          <a:p>
            <a:pPr marL="177800" indent="-177800">
              <a:spcAft>
                <a:spcPts val="2700"/>
              </a:spcAft>
              <a:buClr>
                <a:schemeClr val="accent2"/>
              </a:buClr>
              <a:buSzPct val="120000"/>
              <a:buFont typeface="Symbol" pitchFamily="18" charset="2"/>
              <a:buNone/>
            </a:pPr>
            <a:r>
              <a:rPr lang="en-GB" sz="2200" dirty="0" smtClean="0">
                <a:solidFill>
                  <a:srgbClr val="F0F0F0"/>
                </a:solidFill>
                <a:latin typeface="+mj-lt"/>
              </a:rPr>
              <a:t>New digital opportunities</a:t>
            </a:r>
          </a:p>
          <a:p>
            <a:pPr marL="177800" indent="-177800">
              <a:spcAft>
                <a:spcPts val="2700"/>
              </a:spcAft>
              <a:buClr>
                <a:schemeClr val="accent2"/>
              </a:buClr>
              <a:buSzPct val="120000"/>
              <a:buFont typeface="Symbol" pitchFamily="18" charset="2"/>
              <a:buNone/>
            </a:pPr>
            <a:r>
              <a:rPr lang="en-GB" sz="2200" dirty="0" smtClean="0">
                <a:solidFill>
                  <a:srgbClr val="F0F0F0"/>
                </a:solidFill>
                <a:latin typeface="+mj-lt"/>
              </a:rPr>
              <a:t>Future outlook</a:t>
            </a:r>
            <a:endParaRPr lang="en-GB" sz="2200" dirty="0">
              <a:solidFill>
                <a:srgbClr val="F0F0F0"/>
              </a:solidFill>
              <a:latin typeface="+mj-lt"/>
            </a:endParaRPr>
          </a:p>
        </p:txBody>
      </p:sp>
      <p:pic>
        <p:nvPicPr>
          <p:cNvPr id="10"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2" b="32"/>
          <a:stretch>
            <a:fillRect/>
          </a:stretch>
        </p:blipFill>
        <p:spPr/>
      </p:pic>
    </p:spTree>
    <p:extLst>
      <p:ext uri="{BB962C8B-B14F-4D97-AF65-F5344CB8AC3E}">
        <p14:creationId xmlns:p14="http://schemas.microsoft.com/office/powerpoint/2010/main" val="330926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800" b="1" dirty="0" smtClean="0">
                <a:latin typeface="+mj-lt"/>
              </a:rPr>
              <a:t>Korean Wave in Colour Cosmetics</a:t>
            </a:r>
            <a:r>
              <a:rPr lang="en-US" sz="1800" b="1" dirty="0" smtClean="0">
                <a:solidFill>
                  <a:srgbClr val="595959"/>
                </a:solidFill>
                <a:latin typeface="+mj-lt"/>
              </a:rPr>
              <a:t>: </a:t>
            </a:r>
            <a:r>
              <a:rPr lang="en-US" altLang="zh-CN" sz="1800" b="1" dirty="0">
                <a:latin typeface="+mj-lt"/>
              </a:rPr>
              <a:t>cushion foundation</a:t>
            </a:r>
            <a:endParaRPr lang="en-GB" sz="1800" b="1" dirty="0">
              <a:latin typeface="+mj-lt"/>
            </a:endParaRPr>
          </a:p>
        </p:txBody>
      </p:sp>
      <p:sp>
        <p:nvSpPr>
          <p:cNvPr id="6" name="Text Placeholder 5"/>
          <p:cNvSpPr>
            <a:spLocks noGrp="1"/>
          </p:cNvSpPr>
          <p:nvPr>
            <p:ph type="body" sz="quarter" idx="12"/>
          </p:nvPr>
        </p:nvSpPr>
        <p:spPr/>
        <p:txBody>
          <a:bodyPr/>
          <a:lstStyle/>
          <a:p>
            <a:pPr>
              <a:defRPr/>
            </a:pPr>
            <a:r>
              <a:rPr lang="en-US" altLang="zh-CN" dirty="0"/>
              <a:t>Consumer and players’ trends in </a:t>
            </a:r>
            <a:r>
              <a:rPr lang="en-US" altLang="zh-CN" dirty="0" err="1"/>
              <a:t>colour</a:t>
            </a:r>
            <a:r>
              <a:rPr lang="en-US" altLang="zh-CN" dirty="0"/>
              <a:t> cosmetics</a:t>
            </a:r>
          </a:p>
          <a:p>
            <a:pPr>
              <a:defRPr/>
            </a:pPr>
            <a:endParaRPr lang="en-GB" kern="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389" y="1086419"/>
            <a:ext cx="4564108" cy="2474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descr="C:\Users\michelle.huang\Desktop\816666c905f526c6c8ce49a3ec4e_465_464_c6_jpeg_76f4cd9c_s1_q0_150_5_0_226_8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3378" y="1086419"/>
            <a:ext cx="2321253" cy="23109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14197" y="3504774"/>
            <a:ext cx="1936133" cy="240258"/>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IOPE</a:t>
            </a:r>
            <a:endParaRPr lang="zh-CN" altLang="en-US" sz="1300" dirty="0" err="1" smtClean="0">
              <a:solidFill>
                <a:srgbClr val="595959"/>
              </a:solidFill>
              <a:cs typeface="Arial" pitchFamily="34" charset="0"/>
            </a:endParaRPr>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497" y="4018413"/>
            <a:ext cx="20574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085497" y="5735188"/>
            <a:ext cx="1936133" cy="240258"/>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Hera</a:t>
            </a:r>
            <a:endParaRPr lang="zh-CN" altLang="en-US" sz="1300" dirty="0" err="1" smtClean="0">
              <a:solidFill>
                <a:srgbClr val="595959"/>
              </a:solidFill>
              <a:cs typeface="Arial" pitchFamily="34" charset="0"/>
            </a:endParaRPr>
          </a:p>
        </p:txBody>
      </p:sp>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4704" y="4277436"/>
            <a:ext cx="18161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2945759" y="5737463"/>
            <a:ext cx="1936133" cy="240258"/>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err="1" smtClean="0">
                <a:solidFill>
                  <a:srgbClr val="595959"/>
                </a:solidFill>
                <a:cs typeface="Arial" pitchFamily="34" charset="0"/>
              </a:rPr>
              <a:t>Laneige</a:t>
            </a:r>
            <a:endParaRPr lang="zh-CN" altLang="en-US" sz="1300" dirty="0" err="1" smtClean="0">
              <a:solidFill>
                <a:srgbClr val="595959"/>
              </a:solidFill>
              <a:cs typeface="Arial" pitchFamily="34" charset="0"/>
            </a:endParaRPr>
          </a:p>
        </p:txBody>
      </p:sp>
      <p:sp>
        <p:nvSpPr>
          <p:cNvPr id="4" name="Text Placeholder 3"/>
          <p:cNvSpPr>
            <a:spLocks noGrp="1"/>
          </p:cNvSpPr>
          <p:nvPr>
            <p:ph type="body" sz="quarter" idx="12"/>
          </p:nvPr>
        </p:nvSpPr>
        <p:spPr/>
        <p:txBody>
          <a:bodyPr/>
          <a:lstStyle/>
          <a:p>
            <a:endParaRPr lang="zh-CN" altLang="en-US" dirty="0"/>
          </a:p>
        </p:txBody>
      </p:sp>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1496" y="4317242"/>
            <a:ext cx="1564894" cy="131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635875" y="5717845"/>
            <a:ext cx="1936133" cy="240258"/>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err="1" smtClean="0">
                <a:solidFill>
                  <a:srgbClr val="595959"/>
                </a:solidFill>
                <a:cs typeface="Arial" pitchFamily="34" charset="0"/>
              </a:rPr>
              <a:t>Sulwhasoo</a:t>
            </a:r>
            <a:endParaRPr lang="zh-CN" altLang="en-US" sz="1300" dirty="0" err="1" smtClean="0">
              <a:solidFill>
                <a:srgbClr val="595959"/>
              </a:solidFill>
              <a:cs typeface="Arial" pitchFamily="34" charset="0"/>
            </a:endParaRPr>
          </a:p>
        </p:txBody>
      </p:sp>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50242" y="4018413"/>
            <a:ext cx="14001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7176564" y="5684011"/>
            <a:ext cx="1936133" cy="240258"/>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err="1" smtClean="0">
                <a:solidFill>
                  <a:srgbClr val="595959"/>
                </a:solidFill>
                <a:cs typeface="Arial" pitchFamily="34" charset="0"/>
              </a:rPr>
              <a:t>Innisfree</a:t>
            </a:r>
            <a:endParaRPr lang="zh-CN" altLang="en-US" sz="1300" dirty="0" err="1" smtClean="0">
              <a:solidFill>
                <a:srgbClr val="595959"/>
              </a:solidFill>
              <a:cs typeface="Arial" pitchFamily="34" charset="0"/>
            </a:endParaRPr>
          </a:p>
        </p:txBody>
      </p:sp>
    </p:spTree>
    <p:extLst>
      <p:ext uri="{BB962C8B-B14F-4D97-AF65-F5344CB8AC3E}">
        <p14:creationId xmlns:p14="http://schemas.microsoft.com/office/powerpoint/2010/main" val="13471640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pPr>
              <a:defRPr/>
            </a:pPr>
            <a:r>
              <a:rPr lang="en-US" altLang="zh-CN" dirty="0"/>
              <a:t>Consumer and players’ trends in </a:t>
            </a:r>
            <a:r>
              <a:rPr lang="en-US" altLang="zh-CN" dirty="0" err="1"/>
              <a:t>colour</a:t>
            </a:r>
            <a:r>
              <a:rPr lang="en-US" altLang="zh-CN" dirty="0"/>
              <a:t> cosmetics</a:t>
            </a:r>
          </a:p>
          <a:p>
            <a:pPr>
              <a:defRPr/>
            </a:pPr>
            <a:endParaRPr lang="en-GB" kern="0" dirty="0"/>
          </a:p>
        </p:txBody>
      </p:sp>
      <p:sp>
        <p:nvSpPr>
          <p:cNvPr id="4" name="Title 3"/>
          <p:cNvSpPr>
            <a:spLocks noGrp="1"/>
          </p:cNvSpPr>
          <p:nvPr>
            <p:ph type="title"/>
          </p:nvPr>
        </p:nvSpPr>
        <p:spPr/>
        <p:txBody>
          <a:bodyPr/>
          <a:lstStyle/>
          <a:p>
            <a:r>
              <a:rPr lang="en-US" altLang="zh-CN" sz="1800" b="1" dirty="0">
                <a:latin typeface="+mj-lt"/>
              </a:rPr>
              <a:t>Cushion impact in other </a:t>
            </a:r>
            <a:r>
              <a:rPr lang="en-US" altLang="zh-CN" sz="1800" b="1" dirty="0" err="1">
                <a:latin typeface="+mj-lt"/>
              </a:rPr>
              <a:t>colour</a:t>
            </a:r>
            <a:r>
              <a:rPr lang="en-US" altLang="zh-CN" sz="1800" b="1" dirty="0">
                <a:latin typeface="+mj-lt"/>
              </a:rPr>
              <a:t> cosmetics</a:t>
            </a:r>
            <a:endParaRPr lang="zh-CN" altLang="en-US" sz="1800" b="1" dirty="0">
              <a:latin typeface="+mj-lt"/>
            </a:endParaRPr>
          </a:p>
        </p:txBody>
      </p:sp>
      <p:sp>
        <p:nvSpPr>
          <p:cNvPr id="5" name="Text Placeholder 4"/>
          <p:cNvSpPr>
            <a:spLocks noGrp="1"/>
          </p:cNvSpPr>
          <p:nvPr>
            <p:ph type="body" sz="quarter" idx="12"/>
          </p:nvPr>
        </p:nvSpPr>
        <p:spPr/>
        <p:txBody>
          <a:bodyPr/>
          <a:lstStyle/>
          <a:p>
            <a:endParaRPr lang="zh-CN" alt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211" y="1258650"/>
            <a:ext cx="1704246" cy="1938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7467" y="1258650"/>
            <a:ext cx="1790700"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8150" y="1258650"/>
            <a:ext cx="2238375"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9" y="4057434"/>
            <a:ext cx="184785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3196" y="3605565"/>
            <a:ext cx="260985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4381" y="3644415"/>
            <a:ext cx="985911" cy="1954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896896" y="5629665"/>
            <a:ext cx="2226149" cy="210046"/>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Etude House</a:t>
            </a:r>
            <a:endParaRPr lang="zh-CN" altLang="en-US" sz="1300" dirty="0" err="1" smtClean="0">
              <a:solidFill>
                <a:srgbClr val="595959"/>
              </a:solidFill>
              <a:cs typeface="Arial" pitchFamily="34" charset="0"/>
            </a:endParaRPr>
          </a:p>
        </p:txBody>
      </p:sp>
      <p:sp>
        <p:nvSpPr>
          <p:cNvPr id="22" name="TextBox 21"/>
          <p:cNvSpPr txBox="1"/>
          <p:nvPr/>
        </p:nvSpPr>
        <p:spPr>
          <a:xfrm>
            <a:off x="6878150" y="5667159"/>
            <a:ext cx="1842447" cy="218364"/>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err="1" smtClean="0">
                <a:solidFill>
                  <a:srgbClr val="595959"/>
                </a:solidFill>
                <a:cs typeface="Arial" pitchFamily="34" charset="0"/>
              </a:rPr>
              <a:t>Mamonde</a:t>
            </a:r>
            <a:endParaRPr lang="zh-CN" altLang="en-US" sz="1300" dirty="0" err="1" smtClean="0">
              <a:solidFill>
                <a:srgbClr val="595959"/>
              </a:solidFill>
              <a:cs typeface="Arial" pitchFamily="34" charset="0"/>
            </a:endParaRPr>
          </a:p>
        </p:txBody>
      </p:sp>
      <p:sp>
        <p:nvSpPr>
          <p:cNvPr id="23" name="TextBox 22"/>
          <p:cNvSpPr txBox="1"/>
          <p:nvPr/>
        </p:nvSpPr>
        <p:spPr>
          <a:xfrm>
            <a:off x="792210" y="3197343"/>
            <a:ext cx="2046524" cy="218364"/>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Etude House-Eye  shadow</a:t>
            </a:r>
            <a:endParaRPr lang="zh-CN" altLang="en-US" sz="1300" dirty="0" err="1" smtClean="0">
              <a:solidFill>
                <a:srgbClr val="595959"/>
              </a:solidFill>
              <a:cs typeface="Arial" pitchFamily="34" charset="0"/>
            </a:endParaRPr>
          </a:p>
        </p:txBody>
      </p:sp>
      <p:sp>
        <p:nvSpPr>
          <p:cNvPr id="24" name="TextBox 23"/>
          <p:cNvSpPr txBox="1"/>
          <p:nvPr/>
        </p:nvSpPr>
        <p:spPr>
          <a:xfrm>
            <a:off x="3513196" y="3197343"/>
            <a:ext cx="2046524" cy="218364"/>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Hera-Eye  shadow</a:t>
            </a:r>
            <a:endParaRPr lang="zh-CN" altLang="en-US" sz="1300" dirty="0" err="1" smtClean="0">
              <a:solidFill>
                <a:srgbClr val="595959"/>
              </a:solidFill>
              <a:cs typeface="Arial" pitchFamily="34" charset="0"/>
            </a:endParaRPr>
          </a:p>
        </p:txBody>
      </p:sp>
      <p:sp>
        <p:nvSpPr>
          <p:cNvPr id="25" name="TextBox 24"/>
          <p:cNvSpPr txBox="1"/>
          <p:nvPr/>
        </p:nvSpPr>
        <p:spPr>
          <a:xfrm>
            <a:off x="6674073" y="3258829"/>
            <a:ext cx="2046524" cy="218364"/>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Hera-Blush</a:t>
            </a:r>
            <a:endParaRPr lang="zh-CN" altLang="en-US" sz="1300" dirty="0" err="1" smtClean="0">
              <a:solidFill>
                <a:srgbClr val="595959"/>
              </a:solidFill>
              <a:cs typeface="Arial" pitchFamily="34" charset="0"/>
            </a:endParaRPr>
          </a:p>
        </p:txBody>
      </p:sp>
      <p:sp>
        <p:nvSpPr>
          <p:cNvPr id="26" name="TextBox 25"/>
          <p:cNvSpPr txBox="1"/>
          <p:nvPr/>
        </p:nvSpPr>
        <p:spPr>
          <a:xfrm>
            <a:off x="545911" y="5630203"/>
            <a:ext cx="2046524" cy="218364"/>
          </a:xfrm>
          <a:prstGeom prst="rect">
            <a:avLst/>
          </a:prstGeom>
          <a:noFill/>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r>
              <a:rPr lang="en-US" altLang="zh-CN" sz="1300" dirty="0" err="1" smtClean="0">
                <a:solidFill>
                  <a:srgbClr val="595959"/>
                </a:solidFill>
                <a:cs typeface="Arial" pitchFamily="34" charset="0"/>
              </a:rPr>
              <a:t>Mamonde</a:t>
            </a:r>
            <a:r>
              <a:rPr lang="en-US" altLang="zh-CN" sz="1300" dirty="0" smtClean="0">
                <a:solidFill>
                  <a:srgbClr val="595959"/>
                </a:solidFill>
                <a:cs typeface="Arial" pitchFamily="34" charset="0"/>
              </a:rPr>
              <a:t>-makeup base</a:t>
            </a:r>
            <a:endParaRPr lang="zh-CN" altLang="en-US" sz="1300" dirty="0" err="1" smtClean="0">
              <a:solidFill>
                <a:srgbClr val="595959"/>
              </a:solidFill>
              <a:cs typeface="Arial" pitchFamily="34" charset="0"/>
            </a:endParaRPr>
          </a:p>
        </p:txBody>
      </p:sp>
    </p:spTree>
    <p:extLst>
      <p:ext uri="{BB962C8B-B14F-4D97-AF65-F5344CB8AC3E}">
        <p14:creationId xmlns:p14="http://schemas.microsoft.com/office/powerpoint/2010/main" val="42072438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pPr>
              <a:defRPr/>
            </a:pPr>
            <a:r>
              <a:rPr lang="en-US" altLang="zh-CN" dirty="0"/>
              <a:t>Consumer and players’ trends in </a:t>
            </a:r>
            <a:r>
              <a:rPr lang="en-US" altLang="zh-CN" dirty="0" err="1"/>
              <a:t>colour</a:t>
            </a:r>
            <a:r>
              <a:rPr lang="en-US" altLang="zh-CN" dirty="0"/>
              <a:t> cosmetics</a:t>
            </a:r>
          </a:p>
          <a:p>
            <a:pPr>
              <a:defRPr/>
            </a:pPr>
            <a:endParaRPr lang="en-GB" kern="0" dirty="0"/>
          </a:p>
        </p:txBody>
      </p:sp>
      <p:sp>
        <p:nvSpPr>
          <p:cNvPr id="4" name="Title 3"/>
          <p:cNvSpPr>
            <a:spLocks noGrp="1"/>
          </p:cNvSpPr>
          <p:nvPr>
            <p:ph type="title"/>
          </p:nvPr>
        </p:nvSpPr>
        <p:spPr/>
        <p:txBody>
          <a:bodyPr/>
          <a:lstStyle/>
          <a:p>
            <a:r>
              <a:rPr lang="en-US" altLang="zh-CN" sz="1800" b="1" dirty="0">
                <a:latin typeface="+mj-lt"/>
              </a:rPr>
              <a:t>Korean Wave in China: Cushion Foundation</a:t>
            </a:r>
            <a:endParaRPr lang="zh-CN" altLang="en-US" sz="1800" b="1" dirty="0">
              <a:latin typeface="+mj-lt"/>
            </a:endParaRPr>
          </a:p>
        </p:txBody>
      </p:sp>
      <p:sp>
        <p:nvSpPr>
          <p:cNvPr id="5" name="Text Placeholder 4"/>
          <p:cNvSpPr>
            <a:spLocks noGrp="1"/>
          </p:cNvSpPr>
          <p:nvPr>
            <p:ph type="body" sz="quarter" idx="12"/>
          </p:nvPr>
        </p:nvSpPr>
        <p:spPr/>
        <p:txBody>
          <a:bodyPr/>
          <a:lstStyle/>
          <a:p>
            <a:endParaRPr lang="zh-CN" altLang="en-US"/>
          </a:p>
        </p:txBody>
      </p:sp>
      <p:grpSp>
        <p:nvGrpSpPr>
          <p:cNvPr id="2" name="Group 1"/>
          <p:cNvGrpSpPr/>
          <p:nvPr/>
        </p:nvGrpSpPr>
        <p:grpSpPr>
          <a:xfrm>
            <a:off x="545911" y="1098218"/>
            <a:ext cx="3829800" cy="1351731"/>
            <a:chOff x="545911" y="1511031"/>
            <a:chExt cx="3829800" cy="1304988"/>
          </a:xfrm>
        </p:grpSpPr>
        <p:grpSp>
          <p:nvGrpSpPr>
            <p:cNvPr id="18" name="Group 17"/>
            <p:cNvGrpSpPr/>
            <p:nvPr/>
          </p:nvGrpSpPr>
          <p:grpSpPr>
            <a:xfrm>
              <a:off x="545911" y="1511031"/>
              <a:ext cx="3829800" cy="1304988"/>
              <a:chOff x="4780800" y="1830663"/>
              <a:chExt cx="3829800" cy="1304988"/>
            </a:xfrm>
          </p:grpSpPr>
          <p:grpSp>
            <p:nvGrpSpPr>
              <p:cNvPr id="19" name="组合 71"/>
              <p:cNvGrpSpPr/>
              <p:nvPr/>
            </p:nvGrpSpPr>
            <p:grpSpPr>
              <a:xfrm>
                <a:off x="4780800" y="1830663"/>
                <a:ext cx="1375570" cy="1304988"/>
                <a:chOff x="3047198" y="1856523"/>
                <a:chExt cx="1402625" cy="1192841"/>
              </a:xfrm>
            </p:grpSpPr>
            <p:sp>
              <p:nvSpPr>
                <p:cNvPr id="21" name="Rounded Rectangle 5"/>
                <p:cNvSpPr/>
                <p:nvPr/>
              </p:nvSpPr>
              <p:spPr>
                <a:xfrm>
                  <a:off x="3238457" y="1963457"/>
                  <a:ext cx="1211366" cy="1085907"/>
                </a:xfrm>
                <a:prstGeom prst="roundRect">
                  <a:avLst/>
                </a:prstGeom>
                <a:noFill/>
                <a:ln w="22225">
                  <a:solidFill>
                    <a:schemeClr val="accent5">
                      <a:lumMod val="75000"/>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27"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0306"/>
                <a:stretch/>
              </p:blipFill>
              <p:spPr>
                <a:xfrm rot="19657753">
                  <a:off x="3047198" y="1856523"/>
                  <a:ext cx="475097" cy="220111"/>
                </a:xfrm>
                <a:prstGeom prst="rect">
                  <a:avLst/>
                </a:prstGeom>
              </p:spPr>
            </p:pic>
          </p:grpSp>
          <p:sp>
            <p:nvSpPr>
              <p:cNvPr id="20" name="TextBox 19"/>
              <p:cNvSpPr txBox="1"/>
              <p:nvPr/>
            </p:nvSpPr>
            <p:spPr>
              <a:xfrm>
                <a:off x="6477000" y="1903015"/>
                <a:ext cx="2133600" cy="1054135"/>
              </a:xfrm>
              <a:prstGeom prst="rect">
                <a:avLst/>
              </a:prstGeom>
              <a:noFill/>
            </p:spPr>
            <p:txBody>
              <a:bodyPr wrap="square" rtlCol="0">
                <a:spAutoFit/>
              </a:bodyPr>
              <a:lstStyle/>
              <a:p>
                <a:pPr>
                  <a:spcAft>
                    <a:spcPts val="300"/>
                  </a:spcAft>
                </a:pPr>
                <a:r>
                  <a:rPr lang="en-US" altLang="zh-CN" sz="1100" b="1" dirty="0" err="1">
                    <a:solidFill>
                      <a:srgbClr val="595959"/>
                    </a:solidFill>
                  </a:rPr>
                  <a:t>Laneige</a:t>
                </a:r>
                <a:r>
                  <a:rPr lang="en-US" altLang="zh-CN" sz="1100" b="1" dirty="0">
                    <a:solidFill>
                      <a:srgbClr val="595959"/>
                    </a:solidFill>
                  </a:rPr>
                  <a:t> BB Cushion</a:t>
                </a:r>
                <a:endParaRPr lang="zh-CN" altLang="en-US" sz="1100" b="1" dirty="0">
                  <a:solidFill>
                    <a:srgbClr val="595959"/>
                  </a:solidFill>
                </a:endParaRPr>
              </a:p>
              <a:p>
                <a:pPr marL="171450" indent="-171450">
                  <a:spcAft>
                    <a:spcPts val="300"/>
                  </a:spcAft>
                  <a:buFont typeface="Wingdings" panose="05000000000000000000" pitchFamily="2" charset="2"/>
                  <a:buChar char="ü"/>
                </a:pPr>
                <a:r>
                  <a:rPr lang="en-US" altLang="zh-CN" sz="1100" dirty="0" smtClean="0">
                    <a:solidFill>
                      <a:srgbClr val="595959"/>
                    </a:solidFill>
                  </a:rPr>
                  <a:t>325 RMB </a:t>
                </a:r>
                <a:r>
                  <a:rPr lang="en-US" altLang="zh-CN" sz="1100" dirty="0">
                    <a:solidFill>
                      <a:srgbClr val="595959"/>
                    </a:solidFill>
                  </a:rPr>
                  <a:t>(15g*2)</a:t>
                </a:r>
              </a:p>
              <a:p>
                <a:pPr marL="171450" indent="-171450">
                  <a:spcAft>
                    <a:spcPts val="300"/>
                  </a:spcAft>
                  <a:buFont typeface="Wingdings" panose="05000000000000000000" pitchFamily="2" charset="2"/>
                  <a:buChar char="ü"/>
                </a:pPr>
                <a:r>
                  <a:rPr lang="en-US" altLang="zh-CN" sz="1100" dirty="0">
                    <a:solidFill>
                      <a:srgbClr val="595959"/>
                    </a:solidFill>
                  </a:rPr>
                  <a:t>BB cushion</a:t>
                </a:r>
              </a:p>
              <a:p>
                <a:pPr marL="171450" indent="-171450">
                  <a:spcAft>
                    <a:spcPts val="300"/>
                  </a:spcAft>
                  <a:buFont typeface="Wingdings" panose="05000000000000000000" pitchFamily="2" charset="2"/>
                  <a:buChar char="ü"/>
                </a:pPr>
                <a:r>
                  <a:rPr lang="en-US" altLang="zh-CN" sz="1100" dirty="0">
                    <a:solidFill>
                      <a:srgbClr val="595959"/>
                    </a:solidFill>
                  </a:rPr>
                  <a:t>Covering skin pores to make it sleek as baby skin</a:t>
                </a:r>
              </a:p>
            </p:txBody>
          </p:sp>
        </p:grpSp>
        <p:pic>
          <p:nvPicPr>
            <p:cNvPr id="28" name="图片 6"/>
            <p:cNvPicPr>
              <a:picLocks noChangeAspect="1"/>
            </p:cNvPicPr>
            <p:nvPr/>
          </p:nvPicPr>
          <p:blipFill rotWithShape="1">
            <a:blip r:embed="rId4"/>
            <a:srcRect l="8594" r="5966"/>
            <a:stretch/>
          </p:blipFill>
          <p:spPr>
            <a:xfrm>
              <a:off x="883295" y="1631433"/>
              <a:ext cx="888371" cy="1020579"/>
            </a:xfrm>
            <a:prstGeom prst="rect">
              <a:avLst/>
            </a:prstGeom>
          </p:spPr>
        </p:pic>
      </p:grpSp>
      <p:grpSp>
        <p:nvGrpSpPr>
          <p:cNvPr id="7" name="Group 6"/>
          <p:cNvGrpSpPr/>
          <p:nvPr/>
        </p:nvGrpSpPr>
        <p:grpSpPr>
          <a:xfrm>
            <a:off x="545911" y="2779316"/>
            <a:ext cx="3829800" cy="1672790"/>
            <a:chOff x="564649" y="3318345"/>
            <a:chExt cx="3829800" cy="1672790"/>
          </a:xfrm>
        </p:grpSpPr>
        <p:grpSp>
          <p:nvGrpSpPr>
            <p:cNvPr id="29" name="Group 28"/>
            <p:cNvGrpSpPr/>
            <p:nvPr/>
          </p:nvGrpSpPr>
          <p:grpSpPr>
            <a:xfrm>
              <a:off x="564649" y="3318345"/>
              <a:ext cx="3829800" cy="1672790"/>
              <a:chOff x="4780800" y="1830663"/>
              <a:chExt cx="3829800" cy="1672790"/>
            </a:xfrm>
          </p:grpSpPr>
          <p:grpSp>
            <p:nvGrpSpPr>
              <p:cNvPr id="30" name="组合 71"/>
              <p:cNvGrpSpPr/>
              <p:nvPr/>
            </p:nvGrpSpPr>
            <p:grpSpPr>
              <a:xfrm>
                <a:off x="4780800" y="1830663"/>
                <a:ext cx="1375570" cy="1304988"/>
                <a:chOff x="3047198" y="1856523"/>
                <a:chExt cx="1402625" cy="1192841"/>
              </a:xfrm>
            </p:grpSpPr>
            <p:sp>
              <p:nvSpPr>
                <p:cNvPr id="32" name="Rounded Rectangle 5"/>
                <p:cNvSpPr/>
                <p:nvPr/>
              </p:nvSpPr>
              <p:spPr>
                <a:xfrm>
                  <a:off x="3238457" y="1963457"/>
                  <a:ext cx="1211366" cy="1085907"/>
                </a:xfrm>
                <a:prstGeom prst="roundRect">
                  <a:avLst/>
                </a:prstGeom>
                <a:noFill/>
                <a:ln w="22225">
                  <a:solidFill>
                    <a:schemeClr val="accent5">
                      <a:lumMod val="75000"/>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33"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0306"/>
                <a:stretch/>
              </p:blipFill>
              <p:spPr>
                <a:xfrm rot="19657753">
                  <a:off x="3047198" y="1856523"/>
                  <a:ext cx="475097" cy="220111"/>
                </a:xfrm>
                <a:prstGeom prst="rect">
                  <a:avLst/>
                </a:prstGeom>
              </p:spPr>
            </p:pic>
          </p:grpSp>
          <p:sp>
            <p:nvSpPr>
              <p:cNvPr id="31" name="TextBox 30"/>
              <p:cNvSpPr txBox="1"/>
              <p:nvPr/>
            </p:nvSpPr>
            <p:spPr>
              <a:xfrm>
                <a:off x="6477000" y="1903015"/>
                <a:ext cx="2133600" cy="1600438"/>
              </a:xfrm>
              <a:prstGeom prst="rect">
                <a:avLst/>
              </a:prstGeom>
              <a:noFill/>
            </p:spPr>
            <p:txBody>
              <a:bodyPr wrap="square" rtlCol="0">
                <a:spAutoFit/>
              </a:bodyPr>
              <a:lstStyle/>
              <a:p>
                <a:pPr>
                  <a:spcAft>
                    <a:spcPts val="300"/>
                  </a:spcAft>
                </a:pPr>
                <a:r>
                  <a:rPr lang="en-US" altLang="zh-CN" sz="1100" b="1" dirty="0" err="1" smtClean="0">
                    <a:solidFill>
                      <a:srgbClr val="595959"/>
                    </a:solidFill>
                  </a:rPr>
                  <a:t>Mamonde</a:t>
                </a:r>
                <a:r>
                  <a:rPr lang="en-US" altLang="zh-CN" sz="1100" b="1" dirty="0" smtClean="0">
                    <a:solidFill>
                      <a:srgbClr val="595959"/>
                    </a:solidFill>
                  </a:rPr>
                  <a:t> Brightening </a:t>
                </a:r>
                <a:r>
                  <a:rPr lang="en-US" altLang="zh-CN" sz="1100" b="1" dirty="0">
                    <a:solidFill>
                      <a:srgbClr val="595959"/>
                    </a:solidFill>
                  </a:rPr>
                  <a:t>BB </a:t>
                </a:r>
                <a:r>
                  <a:rPr lang="en-US" altLang="zh-CN" sz="1100" b="1" dirty="0" smtClean="0">
                    <a:solidFill>
                      <a:srgbClr val="595959"/>
                    </a:solidFill>
                  </a:rPr>
                  <a:t>Cushion</a:t>
                </a:r>
                <a:endParaRPr lang="en-US" altLang="zh-CN" sz="1100" b="1" dirty="0">
                  <a:solidFill>
                    <a:srgbClr val="595959"/>
                  </a:solidFill>
                </a:endParaRPr>
              </a:p>
              <a:p>
                <a:pPr marL="171450" indent="-171450">
                  <a:spcAft>
                    <a:spcPts val="300"/>
                  </a:spcAft>
                  <a:buFont typeface="Wingdings" panose="05000000000000000000" pitchFamily="2" charset="2"/>
                  <a:buChar char="ü"/>
                </a:pPr>
                <a:r>
                  <a:rPr lang="en-US" altLang="zh-CN" sz="1100" dirty="0" smtClean="0">
                    <a:solidFill>
                      <a:srgbClr val="595959"/>
                    </a:solidFill>
                  </a:rPr>
                  <a:t>269 RMB (15g*2)</a:t>
                </a:r>
                <a:endParaRPr lang="en-US" altLang="zh-CN" sz="1100" dirty="0">
                  <a:solidFill>
                    <a:srgbClr val="595959"/>
                  </a:solidFill>
                </a:endParaRPr>
              </a:p>
              <a:p>
                <a:pPr marL="171450" indent="-171450">
                  <a:spcAft>
                    <a:spcPts val="300"/>
                  </a:spcAft>
                  <a:buFont typeface="Wingdings" panose="05000000000000000000" pitchFamily="2" charset="2"/>
                  <a:buChar char="ü"/>
                </a:pPr>
                <a:r>
                  <a:rPr lang="en-US" altLang="zh-CN" sz="1100" dirty="0">
                    <a:solidFill>
                      <a:srgbClr val="595959"/>
                    </a:solidFill>
                  </a:rPr>
                  <a:t>BB </a:t>
                </a:r>
                <a:r>
                  <a:rPr lang="en-US" altLang="zh-CN" sz="1100" dirty="0" smtClean="0">
                    <a:solidFill>
                      <a:srgbClr val="595959"/>
                    </a:solidFill>
                  </a:rPr>
                  <a:t>cushion</a:t>
                </a:r>
                <a:endParaRPr lang="en-US" altLang="zh-CN" sz="1100" dirty="0">
                  <a:solidFill>
                    <a:srgbClr val="595959"/>
                  </a:solidFill>
                </a:endParaRPr>
              </a:p>
              <a:p>
                <a:pPr marL="171450" indent="-171450">
                  <a:spcAft>
                    <a:spcPts val="300"/>
                  </a:spcAft>
                  <a:buFont typeface="Wingdings" panose="05000000000000000000" pitchFamily="2" charset="2"/>
                  <a:buChar char="ü"/>
                </a:pPr>
                <a:r>
                  <a:rPr lang="en-US" altLang="zh-CN" sz="1100" dirty="0">
                    <a:solidFill>
                      <a:srgbClr val="595959"/>
                    </a:solidFill>
                  </a:rPr>
                  <a:t>Strengthens the fit between BB cream and </a:t>
                </a:r>
                <a:r>
                  <a:rPr lang="en-US" altLang="zh-CN" sz="1100" dirty="0" smtClean="0">
                    <a:solidFill>
                      <a:srgbClr val="595959"/>
                    </a:solidFill>
                  </a:rPr>
                  <a:t>skin</a:t>
                </a:r>
                <a:endParaRPr lang="en-US" altLang="zh-CN" sz="1100" dirty="0">
                  <a:solidFill>
                    <a:srgbClr val="595959"/>
                  </a:solidFill>
                </a:endParaRPr>
              </a:p>
              <a:p>
                <a:pPr marL="171450" indent="-171450">
                  <a:spcAft>
                    <a:spcPts val="300"/>
                  </a:spcAft>
                  <a:buFont typeface="Wingdings" panose="05000000000000000000" pitchFamily="2" charset="2"/>
                  <a:buChar char="ü"/>
                </a:pPr>
                <a:r>
                  <a:rPr lang="en-US" altLang="zh-CN" sz="1100" dirty="0">
                    <a:solidFill>
                      <a:srgbClr val="595959"/>
                    </a:solidFill>
                  </a:rPr>
                  <a:t>Effective moisturizing and anti-ultraviolet </a:t>
                </a:r>
                <a:r>
                  <a:rPr lang="en-US" altLang="zh-CN" sz="1100" dirty="0" smtClean="0">
                    <a:solidFill>
                      <a:srgbClr val="595959"/>
                    </a:solidFill>
                  </a:rPr>
                  <a:t>rays</a:t>
                </a:r>
                <a:endParaRPr lang="en-US" altLang="zh-CN" sz="1100" dirty="0">
                  <a:solidFill>
                    <a:srgbClr val="595959"/>
                  </a:solidFill>
                </a:endParaRPr>
              </a:p>
            </p:txBody>
          </p:sp>
        </p:grpSp>
        <p:pic>
          <p:nvPicPr>
            <p:cNvPr id="34" name="图片 14"/>
            <p:cNvPicPr>
              <a:picLocks noChangeAspect="1"/>
            </p:cNvPicPr>
            <p:nvPr/>
          </p:nvPicPr>
          <p:blipFill>
            <a:blip r:embed="rId5"/>
            <a:stretch>
              <a:fillRect/>
            </a:stretch>
          </p:blipFill>
          <p:spPr>
            <a:xfrm>
              <a:off x="914419" y="3558820"/>
              <a:ext cx="863600" cy="941026"/>
            </a:xfrm>
            <a:prstGeom prst="rect">
              <a:avLst/>
            </a:prstGeom>
          </p:spPr>
        </p:pic>
      </p:grpSp>
      <p:pic>
        <p:nvPicPr>
          <p:cNvPr id="40" name="Picture 2" descr="Evenfair Perfecting Cushi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57992" y="1282603"/>
            <a:ext cx="1034688" cy="103468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4821843" y="1038942"/>
            <a:ext cx="3784404" cy="1424533"/>
            <a:chOff x="4870422" y="1385624"/>
            <a:chExt cx="3784404" cy="1375272"/>
          </a:xfrm>
        </p:grpSpPr>
        <p:grpSp>
          <p:nvGrpSpPr>
            <p:cNvPr id="35" name="Group 34"/>
            <p:cNvGrpSpPr/>
            <p:nvPr/>
          </p:nvGrpSpPr>
          <p:grpSpPr>
            <a:xfrm>
              <a:off x="4870422" y="1385624"/>
              <a:ext cx="3784404" cy="1304988"/>
              <a:chOff x="4826196" y="1830663"/>
              <a:chExt cx="3784404" cy="1304988"/>
            </a:xfrm>
          </p:grpSpPr>
          <p:grpSp>
            <p:nvGrpSpPr>
              <p:cNvPr id="36" name="组合 71"/>
              <p:cNvGrpSpPr/>
              <p:nvPr/>
            </p:nvGrpSpPr>
            <p:grpSpPr>
              <a:xfrm>
                <a:off x="4826196" y="1830663"/>
                <a:ext cx="1375570" cy="1304988"/>
                <a:chOff x="3093487" y="1856523"/>
                <a:chExt cx="1402625" cy="1192841"/>
              </a:xfrm>
            </p:grpSpPr>
            <p:sp>
              <p:nvSpPr>
                <p:cNvPr id="38" name="Rounded Rectangle 5"/>
                <p:cNvSpPr/>
                <p:nvPr/>
              </p:nvSpPr>
              <p:spPr>
                <a:xfrm>
                  <a:off x="3284746" y="1963457"/>
                  <a:ext cx="1211366" cy="1085907"/>
                </a:xfrm>
                <a:prstGeom prst="roundRect">
                  <a:avLst/>
                </a:prstGeom>
                <a:noFill/>
                <a:ln w="22225">
                  <a:solidFill>
                    <a:schemeClr val="accent5">
                      <a:lumMod val="75000"/>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3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0306"/>
                <a:stretch/>
              </p:blipFill>
              <p:spPr>
                <a:xfrm rot="19657753">
                  <a:off x="3093487" y="1856523"/>
                  <a:ext cx="475097" cy="220111"/>
                </a:xfrm>
                <a:prstGeom prst="rect">
                  <a:avLst/>
                </a:prstGeom>
              </p:spPr>
            </p:pic>
          </p:grpSp>
          <p:sp>
            <p:nvSpPr>
              <p:cNvPr id="37" name="TextBox 36"/>
              <p:cNvSpPr txBox="1"/>
              <p:nvPr/>
            </p:nvSpPr>
            <p:spPr>
              <a:xfrm>
                <a:off x="6477000" y="1903015"/>
                <a:ext cx="2133600" cy="261610"/>
              </a:xfrm>
              <a:prstGeom prst="rect">
                <a:avLst/>
              </a:prstGeom>
              <a:noFill/>
            </p:spPr>
            <p:txBody>
              <a:bodyPr wrap="square" rtlCol="0">
                <a:spAutoFit/>
              </a:bodyPr>
              <a:lstStyle/>
              <a:p>
                <a:pPr>
                  <a:spcAft>
                    <a:spcPts val="300"/>
                  </a:spcAft>
                </a:pPr>
                <a:endParaRPr lang="en-US" altLang="zh-CN" sz="1100" dirty="0">
                  <a:solidFill>
                    <a:srgbClr val="595959"/>
                  </a:solidFill>
                </a:endParaRPr>
              </a:p>
            </p:txBody>
          </p:sp>
        </p:grpSp>
        <p:sp>
          <p:nvSpPr>
            <p:cNvPr id="41" name="TextBox 40"/>
            <p:cNvSpPr txBox="1"/>
            <p:nvPr/>
          </p:nvSpPr>
          <p:spPr>
            <a:xfrm>
              <a:off x="6464300" y="1537484"/>
              <a:ext cx="2133600" cy="1223412"/>
            </a:xfrm>
            <a:prstGeom prst="rect">
              <a:avLst/>
            </a:prstGeom>
            <a:noFill/>
          </p:spPr>
          <p:txBody>
            <a:bodyPr wrap="square" rtlCol="0">
              <a:spAutoFit/>
            </a:bodyPr>
            <a:lstStyle/>
            <a:p>
              <a:pPr>
                <a:spcAft>
                  <a:spcPts val="300"/>
                </a:spcAft>
              </a:pPr>
              <a:r>
                <a:rPr lang="en-US" altLang="zh-CN" sz="1100" b="1" dirty="0" err="1" smtClean="0">
                  <a:latin typeface="Arial" pitchFamily="34" charset="0"/>
                  <a:cs typeface="Arial" pitchFamily="34" charset="0"/>
                </a:rPr>
                <a:t>Sulwhasoo</a:t>
              </a:r>
              <a:r>
                <a:rPr lang="en-US" altLang="zh-CN" sz="1100" b="1" dirty="0" smtClean="0">
                  <a:latin typeface="Arial" pitchFamily="34" charset="0"/>
                  <a:cs typeface="Arial" pitchFamily="34" charset="0"/>
                </a:rPr>
                <a:t> </a:t>
              </a:r>
              <a:r>
                <a:rPr lang="en-US" altLang="zh-CN" sz="1100" b="1" dirty="0" err="1" smtClean="0">
                  <a:latin typeface="Arial" pitchFamily="34" charset="0"/>
                  <a:cs typeface="Arial" pitchFamily="34" charset="0"/>
                </a:rPr>
                <a:t>Evenfair</a:t>
              </a:r>
              <a:r>
                <a:rPr lang="en-US" altLang="zh-CN" sz="1100" b="1" dirty="0" smtClean="0">
                  <a:latin typeface="Arial" pitchFamily="34" charset="0"/>
                  <a:cs typeface="Arial" pitchFamily="34" charset="0"/>
                </a:rPr>
                <a:t> </a:t>
              </a:r>
              <a:r>
                <a:rPr lang="en-US" altLang="zh-CN" sz="1100" b="1" dirty="0">
                  <a:latin typeface="Arial" pitchFamily="34" charset="0"/>
                  <a:cs typeface="Arial" pitchFamily="34" charset="0"/>
                </a:rPr>
                <a:t>Perfecting Cushion</a:t>
              </a:r>
              <a:endParaRPr lang="zh-CN" altLang="en-US" sz="1100" b="1" dirty="0">
                <a:latin typeface="Arial" pitchFamily="34" charset="0"/>
                <a:cs typeface="Arial" pitchFamily="34" charset="0"/>
              </a:endParaRPr>
            </a:p>
            <a:p>
              <a:pPr marL="174625" indent="-174625">
                <a:spcAft>
                  <a:spcPts val="300"/>
                </a:spcAft>
                <a:buFont typeface="Wingdings" panose="05000000000000000000" pitchFamily="2" charset="2"/>
                <a:buChar char="ü"/>
              </a:pPr>
              <a:r>
                <a:rPr lang="en-US" altLang="zh-CN" sz="1100" dirty="0" smtClean="0">
                  <a:latin typeface="Arial" pitchFamily="34" charset="0"/>
                  <a:cs typeface="Arial" pitchFamily="34" charset="0"/>
                </a:rPr>
                <a:t>346 RMB (15g*2)</a:t>
              </a:r>
            </a:p>
            <a:p>
              <a:pPr marL="174625" indent="-174625">
                <a:spcAft>
                  <a:spcPts val="300"/>
                </a:spcAft>
                <a:buFont typeface="Wingdings" panose="05000000000000000000" pitchFamily="2" charset="2"/>
                <a:buChar char="ü"/>
              </a:pPr>
              <a:r>
                <a:rPr lang="en-US" altLang="zh-CN" sz="1100" dirty="0">
                  <a:latin typeface="Arial" pitchFamily="34" charset="0"/>
                  <a:cs typeface="Arial" pitchFamily="34" charset="0"/>
                </a:rPr>
                <a:t>BB </a:t>
              </a:r>
              <a:r>
                <a:rPr lang="en-US" altLang="zh-CN" sz="1100" dirty="0" smtClean="0">
                  <a:latin typeface="Arial" pitchFamily="34" charset="0"/>
                  <a:cs typeface="Arial" pitchFamily="34" charset="0"/>
                </a:rPr>
                <a:t>cushion</a:t>
              </a:r>
              <a:endParaRPr lang="en-US" altLang="zh-CN" sz="1100" dirty="0">
                <a:latin typeface="Arial" pitchFamily="34" charset="0"/>
                <a:cs typeface="Arial" pitchFamily="34" charset="0"/>
              </a:endParaRPr>
            </a:p>
            <a:p>
              <a:pPr marL="174625" indent="-174625">
                <a:spcAft>
                  <a:spcPts val="300"/>
                </a:spcAft>
                <a:buFont typeface="Wingdings" panose="05000000000000000000" pitchFamily="2" charset="2"/>
                <a:buChar char="ü"/>
              </a:pPr>
              <a:r>
                <a:rPr lang="en-US" altLang="zh-CN" sz="1100" dirty="0" smtClean="0">
                  <a:latin typeface="Arial" pitchFamily="34" charset="0"/>
                  <a:cs typeface="Arial" pitchFamily="34" charset="0"/>
                </a:rPr>
                <a:t>Giving perfect </a:t>
              </a:r>
              <a:r>
                <a:rPr lang="en-US" altLang="zh-CN" sz="1100" dirty="0">
                  <a:latin typeface="Arial" pitchFamily="34" charset="0"/>
                  <a:cs typeface="Arial" pitchFamily="34" charset="0"/>
                </a:rPr>
                <a:t>coverage and long-lasting </a:t>
              </a:r>
              <a:r>
                <a:rPr lang="en-US" altLang="zh-CN" sz="1100" dirty="0" smtClean="0">
                  <a:latin typeface="Arial" pitchFamily="34" charset="0"/>
                  <a:cs typeface="Arial" pitchFamily="34" charset="0"/>
                </a:rPr>
                <a:t>hydration</a:t>
              </a:r>
              <a:endParaRPr lang="zh-CN" altLang="en-US" sz="1100" dirty="0">
                <a:latin typeface="Arial" pitchFamily="34" charset="0"/>
                <a:cs typeface="Arial" pitchFamily="34" charset="0"/>
              </a:endParaRPr>
            </a:p>
          </p:txBody>
        </p:sp>
      </p:grpSp>
      <p:grpSp>
        <p:nvGrpSpPr>
          <p:cNvPr id="43" name="Group 42"/>
          <p:cNvGrpSpPr/>
          <p:nvPr/>
        </p:nvGrpSpPr>
        <p:grpSpPr>
          <a:xfrm>
            <a:off x="4886031" y="2837810"/>
            <a:ext cx="3829800" cy="1304988"/>
            <a:chOff x="4780800" y="1830663"/>
            <a:chExt cx="3829800" cy="1304988"/>
          </a:xfrm>
        </p:grpSpPr>
        <p:grpSp>
          <p:nvGrpSpPr>
            <p:cNvPr id="45" name="组合 71"/>
            <p:cNvGrpSpPr/>
            <p:nvPr/>
          </p:nvGrpSpPr>
          <p:grpSpPr>
            <a:xfrm>
              <a:off x="4780800" y="1830663"/>
              <a:ext cx="1375570" cy="1304988"/>
              <a:chOff x="3047198" y="1856523"/>
              <a:chExt cx="1402625" cy="1192841"/>
            </a:xfrm>
          </p:grpSpPr>
          <p:sp>
            <p:nvSpPr>
              <p:cNvPr id="47" name="Rounded Rectangle 5"/>
              <p:cNvSpPr/>
              <p:nvPr/>
            </p:nvSpPr>
            <p:spPr>
              <a:xfrm>
                <a:off x="3238457" y="1963457"/>
                <a:ext cx="1211366" cy="1085907"/>
              </a:xfrm>
              <a:prstGeom prst="roundRect">
                <a:avLst/>
              </a:prstGeom>
              <a:noFill/>
              <a:ln w="22225">
                <a:solidFill>
                  <a:schemeClr val="accent5">
                    <a:lumMod val="75000"/>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48"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0306"/>
              <a:stretch/>
            </p:blipFill>
            <p:spPr>
              <a:xfrm rot="19657753">
                <a:off x="3047198" y="1856523"/>
                <a:ext cx="475097" cy="220111"/>
              </a:xfrm>
              <a:prstGeom prst="rect">
                <a:avLst/>
              </a:prstGeom>
            </p:spPr>
          </p:pic>
        </p:grpSp>
        <p:sp>
          <p:nvSpPr>
            <p:cNvPr id="46" name="TextBox 45"/>
            <p:cNvSpPr txBox="1"/>
            <p:nvPr/>
          </p:nvSpPr>
          <p:spPr>
            <a:xfrm>
              <a:off x="6477000" y="1903015"/>
              <a:ext cx="2133600" cy="846386"/>
            </a:xfrm>
            <a:prstGeom prst="rect">
              <a:avLst/>
            </a:prstGeom>
            <a:noFill/>
          </p:spPr>
          <p:txBody>
            <a:bodyPr wrap="square" rtlCol="0">
              <a:spAutoFit/>
            </a:bodyPr>
            <a:lstStyle/>
            <a:p>
              <a:pPr>
                <a:spcAft>
                  <a:spcPts val="300"/>
                </a:spcAft>
              </a:pPr>
              <a:r>
                <a:rPr lang="en-US" altLang="zh-CN" sz="1100" b="1" dirty="0" smtClean="0">
                  <a:solidFill>
                    <a:srgbClr val="595959"/>
                  </a:solidFill>
                </a:rPr>
                <a:t>Etude House Pearl Brightening Cushion</a:t>
              </a:r>
              <a:endParaRPr lang="en-US" altLang="zh-CN" sz="1100" b="1" dirty="0">
                <a:solidFill>
                  <a:srgbClr val="595959"/>
                </a:solidFill>
              </a:endParaRPr>
            </a:p>
            <a:p>
              <a:pPr marL="171450" indent="-171450">
                <a:spcAft>
                  <a:spcPts val="300"/>
                </a:spcAft>
                <a:buFont typeface="Wingdings" panose="05000000000000000000" pitchFamily="2" charset="2"/>
                <a:buChar char="ü"/>
              </a:pPr>
              <a:r>
                <a:rPr lang="en-US" altLang="zh-CN" sz="1100" dirty="0" smtClean="0">
                  <a:solidFill>
                    <a:srgbClr val="595959"/>
                  </a:solidFill>
                </a:rPr>
                <a:t>188 RMB (15g*2)</a:t>
              </a:r>
              <a:endParaRPr lang="en-US" altLang="zh-CN" sz="1100" dirty="0">
                <a:solidFill>
                  <a:srgbClr val="595959"/>
                </a:solidFill>
              </a:endParaRPr>
            </a:p>
            <a:p>
              <a:pPr marL="171450" indent="-171450">
                <a:spcAft>
                  <a:spcPts val="300"/>
                </a:spcAft>
                <a:buFont typeface="Wingdings" panose="05000000000000000000" pitchFamily="2" charset="2"/>
                <a:buChar char="ü"/>
              </a:pPr>
              <a:r>
                <a:rPr lang="en-US" altLang="zh-CN" sz="1100" dirty="0" smtClean="0">
                  <a:solidFill>
                    <a:srgbClr val="595959"/>
                  </a:solidFill>
                </a:rPr>
                <a:t>All day long pearl bright skin</a:t>
              </a:r>
              <a:endParaRPr lang="en-US" altLang="zh-CN" sz="1100" dirty="0">
                <a:solidFill>
                  <a:srgbClr val="595959"/>
                </a:solidFill>
              </a:endParaRPr>
            </a:p>
          </p:txBody>
        </p:sp>
      </p:grpSp>
      <p:pic>
        <p:nvPicPr>
          <p:cNvPr id="3075"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6134" y="3019791"/>
            <a:ext cx="948328" cy="941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9" name="Group 48"/>
          <p:cNvGrpSpPr/>
          <p:nvPr/>
        </p:nvGrpSpPr>
        <p:grpSpPr>
          <a:xfrm>
            <a:off x="4984335" y="4398533"/>
            <a:ext cx="3829800" cy="1304988"/>
            <a:chOff x="4780800" y="1830663"/>
            <a:chExt cx="3829800" cy="1304988"/>
          </a:xfrm>
        </p:grpSpPr>
        <p:grpSp>
          <p:nvGrpSpPr>
            <p:cNvPr id="50" name="组合 71"/>
            <p:cNvGrpSpPr/>
            <p:nvPr/>
          </p:nvGrpSpPr>
          <p:grpSpPr>
            <a:xfrm>
              <a:off x="4780800" y="1830663"/>
              <a:ext cx="1375570" cy="1304988"/>
              <a:chOff x="3047198" y="1856523"/>
              <a:chExt cx="1402625" cy="1192841"/>
            </a:xfrm>
          </p:grpSpPr>
          <p:sp>
            <p:nvSpPr>
              <p:cNvPr id="52" name="Rounded Rectangle 5"/>
              <p:cNvSpPr/>
              <p:nvPr/>
            </p:nvSpPr>
            <p:spPr>
              <a:xfrm>
                <a:off x="3238457" y="1963457"/>
                <a:ext cx="1211366" cy="1085907"/>
              </a:xfrm>
              <a:prstGeom prst="roundRect">
                <a:avLst/>
              </a:prstGeom>
              <a:noFill/>
              <a:ln w="22225">
                <a:solidFill>
                  <a:schemeClr val="accent5">
                    <a:lumMod val="75000"/>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pic>
            <p:nvPicPr>
              <p:cNvPr id="53"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0306"/>
              <a:stretch/>
            </p:blipFill>
            <p:spPr>
              <a:xfrm rot="19657753">
                <a:off x="3047198" y="1856523"/>
                <a:ext cx="475097" cy="220111"/>
              </a:xfrm>
              <a:prstGeom prst="rect">
                <a:avLst/>
              </a:prstGeom>
            </p:spPr>
          </p:pic>
        </p:grpSp>
        <p:sp>
          <p:nvSpPr>
            <p:cNvPr id="51" name="TextBox 50"/>
            <p:cNvSpPr txBox="1"/>
            <p:nvPr/>
          </p:nvSpPr>
          <p:spPr>
            <a:xfrm>
              <a:off x="6477000" y="1903015"/>
              <a:ext cx="2133600" cy="846386"/>
            </a:xfrm>
            <a:prstGeom prst="rect">
              <a:avLst/>
            </a:prstGeom>
            <a:noFill/>
          </p:spPr>
          <p:txBody>
            <a:bodyPr wrap="square" rtlCol="0">
              <a:spAutoFit/>
            </a:bodyPr>
            <a:lstStyle/>
            <a:p>
              <a:pPr>
                <a:spcAft>
                  <a:spcPts val="300"/>
                </a:spcAft>
              </a:pPr>
              <a:r>
                <a:rPr lang="en-US" altLang="zh-CN" sz="1100" b="1" dirty="0" err="1" smtClean="0">
                  <a:solidFill>
                    <a:srgbClr val="595959"/>
                  </a:solidFill>
                </a:rPr>
                <a:t>Innisfree</a:t>
              </a:r>
              <a:r>
                <a:rPr lang="en-US" altLang="zh-CN" sz="1100" b="1" dirty="0" smtClean="0">
                  <a:solidFill>
                    <a:srgbClr val="595959"/>
                  </a:solidFill>
                </a:rPr>
                <a:t>  Long Wear Cushion</a:t>
              </a:r>
              <a:endParaRPr lang="en-US" altLang="zh-CN" sz="1100" b="1" dirty="0">
                <a:solidFill>
                  <a:srgbClr val="595959"/>
                </a:solidFill>
              </a:endParaRPr>
            </a:p>
            <a:p>
              <a:pPr marL="171450" indent="-171450">
                <a:spcAft>
                  <a:spcPts val="300"/>
                </a:spcAft>
                <a:buFont typeface="Wingdings" panose="05000000000000000000" pitchFamily="2" charset="2"/>
                <a:buChar char="ü"/>
              </a:pPr>
              <a:r>
                <a:rPr lang="en-US" altLang="zh-CN" sz="1100" dirty="0" smtClean="0">
                  <a:solidFill>
                    <a:srgbClr val="595959"/>
                  </a:solidFill>
                </a:rPr>
                <a:t>188 RMB (15g)</a:t>
              </a:r>
              <a:endParaRPr lang="en-US" altLang="zh-CN" sz="1100" dirty="0">
                <a:solidFill>
                  <a:srgbClr val="595959"/>
                </a:solidFill>
              </a:endParaRPr>
            </a:p>
            <a:p>
              <a:pPr marL="171450" indent="-171450">
                <a:spcAft>
                  <a:spcPts val="300"/>
                </a:spcAft>
                <a:buFont typeface="Wingdings" panose="05000000000000000000" pitchFamily="2" charset="2"/>
                <a:buChar char="ü"/>
              </a:pPr>
              <a:r>
                <a:rPr lang="en-US" altLang="zh-CN" sz="1100" dirty="0" smtClean="0">
                  <a:solidFill>
                    <a:srgbClr val="595959"/>
                  </a:solidFill>
                </a:rPr>
                <a:t>All day long wear</a:t>
              </a:r>
              <a:endParaRPr lang="en-US" altLang="zh-CN" sz="1100" dirty="0">
                <a:solidFill>
                  <a:srgbClr val="595959"/>
                </a:solidFill>
              </a:endParaRPr>
            </a:p>
          </p:txBody>
        </p:sp>
      </p:grpSp>
      <p:pic>
        <p:nvPicPr>
          <p:cNvPr id="3076" name="Picture 4" descr="C:\Users\michelle.huang\Desktop\1000004443_l.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7301" y="4515682"/>
            <a:ext cx="1074647" cy="107464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30" descr="image00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877" y="4433102"/>
            <a:ext cx="3625120" cy="148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345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pPr>
              <a:defRPr/>
            </a:pPr>
            <a:r>
              <a:rPr lang="en-US" altLang="zh-CN" dirty="0"/>
              <a:t>Consumer and players’ trends in </a:t>
            </a:r>
            <a:r>
              <a:rPr lang="en-US" altLang="zh-CN" dirty="0" err="1"/>
              <a:t>colour</a:t>
            </a:r>
            <a:r>
              <a:rPr lang="en-US" altLang="zh-CN" dirty="0"/>
              <a:t> cosmetics</a:t>
            </a:r>
          </a:p>
          <a:p>
            <a:pPr>
              <a:defRPr/>
            </a:pPr>
            <a:endParaRPr lang="en-GB" kern="0" dirty="0"/>
          </a:p>
        </p:txBody>
      </p:sp>
      <p:sp>
        <p:nvSpPr>
          <p:cNvPr id="4" name="Title 3"/>
          <p:cNvSpPr>
            <a:spLocks noGrp="1"/>
          </p:cNvSpPr>
          <p:nvPr>
            <p:ph type="title"/>
          </p:nvPr>
        </p:nvSpPr>
        <p:spPr/>
        <p:txBody>
          <a:bodyPr/>
          <a:lstStyle/>
          <a:p>
            <a:r>
              <a:rPr lang="en-US" altLang="zh-CN" sz="1800" b="1" dirty="0" smtClean="0">
                <a:latin typeface="+mj-lt"/>
              </a:rPr>
              <a:t>Foundation innovation: drop formats</a:t>
            </a:r>
            <a:endParaRPr lang="zh-CN" altLang="en-US" sz="1800" b="1" dirty="0">
              <a:latin typeface="+mj-lt"/>
            </a:endParaRPr>
          </a:p>
        </p:txBody>
      </p:sp>
      <p:sp>
        <p:nvSpPr>
          <p:cNvPr id="5" name="Text Placeholder 4"/>
          <p:cNvSpPr>
            <a:spLocks noGrp="1"/>
          </p:cNvSpPr>
          <p:nvPr>
            <p:ph type="body" sz="quarter" idx="12"/>
          </p:nvPr>
        </p:nvSpPr>
        <p:spPr/>
        <p:txBody>
          <a:bodyPr/>
          <a:lstStyle/>
          <a:p>
            <a:endParaRPr lang="zh-CN" altLang="en-US"/>
          </a:p>
        </p:txBody>
      </p:sp>
      <p:pic>
        <p:nvPicPr>
          <p:cNvPr id="2" name="Picture 19" descr="image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4849" y="1123343"/>
            <a:ext cx="2741332" cy="267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18" descr="image0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726" y="3345976"/>
            <a:ext cx="3279054" cy="226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519863" y="5668369"/>
            <a:ext cx="2497540" cy="245660"/>
          </a:xfrm>
          <a:prstGeom prst="rect">
            <a:avLst/>
          </a:prstGeom>
          <a:noFill/>
        </p:spPr>
        <p:txBody>
          <a:bodyPr wrap="square" lIns="0" tIns="0" rIns="0" bIns="0" rtlCol="0" anchor="t" anchorCtr="0">
            <a:noAutofit/>
          </a:bodyPr>
          <a:lstStyle/>
          <a:p>
            <a:pPr marL="91440" indent="-109728"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HR </a:t>
            </a:r>
            <a:r>
              <a:rPr lang="en-US" altLang="zh-CN" sz="1300" dirty="0" err="1" smtClean="0">
                <a:solidFill>
                  <a:srgbClr val="595959"/>
                </a:solidFill>
                <a:cs typeface="Arial" pitchFamily="34" charset="0"/>
              </a:rPr>
              <a:t>Powercell</a:t>
            </a:r>
            <a:r>
              <a:rPr lang="en-US" altLang="zh-CN" sz="1300" dirty="0" smtClean="0">
                <a:solidFill>
                  <a:srgbClr val="595959"/>
                </a:solidFill>
                <a:cs typeface="Arial" pitchFamily="34" charset="0"/>
              </a:rPr>
              <a:t> Foundation</a:t>
            </a:r>
            <a:endParaRPr lang="zh-CN" altLang="en-US" sz="1300" dirty="0" err="1" smtClean="0">
              <a:solidFill>
                <a:srgbClr val="595959"/>
              </a:solidFill>
              <a:cs typeface="Arial" pitchFamily="34" charset="0"/>
            </a:endParaRPr>
          </a:p>
        </p:txBody>
      </p:sp>
      <p:sp>
        <p:nvSpPr>
          <p:cNvPr id="19" name="圆角矩形 25"/>
          <p:cNvSpPr/>
          <p:nvPr/>
        </p:nvSpPr>
        <p:spPr>
          <a:xfrm>
            <a:off x="519863" y="1492410"/>
            <a:ext cx="3281917" cy="1682714"/>
          </a:xfrm>
          <a:prstGeom prst="roundRect">
            <a:avLst>
              <a:gd name="adj" fmla="val 3547"/>
            </a:avLst>
          </a:prstGeom>
          <a:solidFill>
            <a:schemeClr val="bg1"/>
          </a:solidFill>
          <a:ln>
            <a:solidFill>
              <a:srgbClr val="92D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solidFill>
                <a:srgbClr val="595959"/>
              </a:solidFill>
            </a:endParaRPr>
          </a:p>
        </p:txBody>
      </p:sp>
      <p:grpSp>
        <p:nvGrpSpPr>
          <p:cNvPr id="9" name="Group 8"/>
          <p:cNvGrpSpPr/>
          <p:nvPr/>
        </p:nvGrpSpPr>
        <p:grpSpPr>
          <a:xfrm>
            <a:off x="519863" y="1123343"/>
            <a:ext cx="2968018" cy="1387845"/>
            <a:chOff x="4265295" y="4726352"/>
            <a:chExt cx="2968018" cy="1387845"/>
          </a:xfrm>
        </p:grpSpPr>
        <p:sp>
          <p:nvSpPr>
            <p:cNvPr id="21" name="TextBox 20"/>
            <p:cNvSpPr txBox="1"/>
            <p:nvPr/>
          </p:nvSpPr>
          <p:spPr>
            <a:xfrm>
              <a:off x="4265295" y="4726352"/>
              <a:ext cx="2704836" cy="360000"/>
            </a:xfrm>
            <a:prstGeom prst="roundRect">
              <a:avLst/>
            </a:prstGeom>
            <a:solidFill>
              <a:srgbClr val="92D050">
                <a:alpha val="70000"/>
              </a:srgbClr>
            </a:solidFill>
            <a:ln>
              <a:solidFill>
                <a:srgbClr val="92D05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defPPr>
                <a:defRPr lang="en-US"/>
              </a:defPPr>
              <a:lvl1pPr algn="ctr" defTabSz="1066800">
                <a:lnSpc>
                  <a:spcPct val="90000"/>
                </a:lnSpc>
                <a:spcBef>
                  <a:spcPct val="0"/>
                </a:spcBef>
                <a:spcAft>
                  <a:spcPct val="35000"/>
                </a:spcAft>
                <a:defRPr sz="1400" b="1">
                  <a:solidFill>
                    <a:srgbClr val="FFFFFF"/>
                  </a:solidFill>
                </a:defRPr>
              </a:lvl1pPr>
            </a:lstStyle>
            <a:p>
              <a:r>
                <a:rPr lang="en-US" dirty="0" smtClean="0"/>
                <a:t>Key innovation</a:t>
              </a:r>
              <a:endParaRPr lang="en-SG" dirty="0"/>
            </a:p>
          </p:txBody>
        </p:sp>
        <p:sp>
          <p:nvSpPr>
            <p:cNvPr id="7" name="TextBox 6"/>
            <p:cNvSpPr txBox="1"/>
            <p:nvPr/>
          </p:nvSpPr>
          <p:spPr>
            <a:xfrm>
              <a:off x="4265295" y="5336275"/>
              <a:ext cx="2968018" cy="777922"/>
            </a:xfrm>
            <a:prstGeom prst="rect">
              <a:avLst/>
            </a:prstGeom>
            <a:noFill/>
          </p:spPr>
          <p:txBody>
            <a:bodyPr wrap="square" lIns="0" tIns="0" rIns="0" bIns="0" rtlCol="0" anchor="t" anchorCtr="0">
              <a:noAutofit/>
            </a:bodyPr>
            <a:lstStyle/>
            <a:p>
              <a:pPr marL="91440" indent="-109728" fontAlgn="auto">
                <a:lnSpc>
                  <a:spcPts val="1600"/>
                </a:lnSpc>
                <a:spcBef>
                  <a:spcPts val="150"/>
                </a:spcBef>
                <a:spcAft>
                  <a:spcPts val="150"/>
                </a:spcAft>
                <a:buClr>
                  <a:srgbClr val="77787B"/>
                </a:buClr>
                <a:buSzPct val="100000"/>
              </a:pPr>
              <a:r>
                <a:rPr lang="en-US" altLang="zh-CN" sz="1400" dirty="0" smtClean="0"/>
                <a:t>1. </a:t>
              </a:r>
              <a:r>
                <a:rPr lang="en-US" altLang="zh-CN" sz="1400" b="1" kern="100" dirty="0">
                  <a:solidFill>
                    <a:srgbClr val="595959">
                      <a:lumMod val="75000"/>
                    </a:srgbClr>
                  </a:solidFill>
                  <a:ea typeface="微软雅黑" panose="020B0503020204020204" pitchFamily="34" charset="-122"/>
                  <a:cs typeface="Times New Roman" panose="02020603050405020304" pitchFamily="18" charset="0"/>
                </a:rPr>
                <a:t>Product innovation</a:t>
              </a:r>
              <a:r>
                <a:rPr lang="en-US" altLang="zh-CN" sz="1400" kern="100" dirty="0">
                  <a:solidFill>
                    <a:srgbClr val="595959">
                      <a:lumMod val="75000"/>
                    </a:srgbClr>
                  </a:solidFill>
                  <a:ea typeface="微软雅黑" panose="020B0503020204020204" pitchFamily="34" charset="-122"/>
                  <a:cs typeface="Times New Roman" panose="02020603050405020304" pitchFamily="18" charset="0"/>
                </a:rPr>
                <a:t>: </a:t>
              </a:r>
              <a:r>
                <a:rPr lang="en-US" altLang="zh-CN" sz="1400" kern="100" dirty="0" smtClean="0">
                  <a:solidFill>
                    <a:srgbClr val="595959">
                      <a:lumMod val="75000"/>
                    </a:srgbClr>
                  </a:solidFill>
                  <a:ea typeface="微软雅黑" panose="020B0503020204020204" pitchFamily="34" charset="-122"/>
                  <a:cs typeface="Times New Roman" panose="02020603050405020304" pitchFamily="18" charset="0"/>
                </a:rPr>
                <a:t>Armani firstly brought in ‘drop foundation’ concept in 2013, followed by other key premium brands like Lancôme and HR.</a:t>
              </a:r>
              <a:endParaRPr lang="zh-CN" altLang="en-US" sz="1300" dirty="0" err="1" smtClean="0">
                <a:solidFill>
                  <a:srgbClr val="595959"/>
                </a:solidFill>
                <a:latin typeface="Georgia" pitchFamily="18" charset="0"/>
                <a:cs typeface="Arial" pitchFamily="34" charset="0"/>
              </a:endParaRPr>
            </a:p>
          </p:txBody>
        </p:sp>
      </p:grpSp>
      <p:sp>
        <p:nvSpPr>
          <p:cNvPr id="27" name="TextBox 26"/>
          <p:cNvSpPr txBox="1"/>
          <p:nvPr/>
        </p:nvSpPr>
        <p:spPr>
          <a:xfrm>
            <a:off x="4964849" y="3946478"/>
            <a:ext cx="2497540" cy="245660"/>
          </a:xfrm>
          <a:prstGeom prst="rect">
            <a:avLst/>
          </a:prstGeom>
          <a:noFill/>
        </p:spPr>
        <p:txBody>
          <a:bodyPr wrap="square" lIns="0" tIns="0" rIns="0" bIns="0" rtlCol="0" anchor="t" anchorCtr="0">
            <a:noAutofit/>
          </a:bodyPr>
          <a:lstStyle/>
          <a:p>
            <a:pPr marL="91440" indent="-109728"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Armani </a:t>
            </a:r>
            <a:r>
              <a:rPr lang="en-US" altLang="zh-CN" sz="1300" dirty="0" err="1" smtClean="0">
                <a:solidFill>
                  <a:srgbClr val="595959"/>
                </a:solidFill>
                <a:cs typeface="Arial" pitchFamily="34" charset="0"/>
              </a:rPr>
              <a:t>Mastro</a:t>
            </a:r>
            <a:r>
              <a:rPr lang="en-US" altLang="zh-CN" sz="1300" dirty="0" smtClean="0">
                <a:solidFill>
                  <a:srgbClr val="595959"/>
                </a:solidFill>
                <a:cs typeface="Arial" pitchFamily="34" charset="0"/>
              </a:rPr>
              <a:t> </a:t>
            </a:r>
            <a:r>
              <a:rPr lang="en-US" altLang="zh-CN" sz="1300" dirty="0" err="1" smtClean="0">
                <a:solidFill>
                  <a:srgbClr val="595959"/>
                </a:solidFill>
                <a:cs typeface="Arial" pitchFamily="34" charset="0"/>
              </a:rPr>
              <a:t>Fushion</a:t>
            </a:r>
            <a:r>
              <a:rPr lang="en-US" altLang="zh-CN" sz="1300" dirty="0" smtClean="0">
                <a:solidFill>
                  <a:srgbClr val="595959"/>
                </a:solidFill>
                <a:cs typeface="Arial" pitchFamily="34" charset="0"/>
              </a:rPr>
              <a:t> makeup</a:t>
            </a:r>
            <a:endParaRPr lang="zh-CN" altLang="en-US" sz="1300" dirty="0" err="1" smtClean="0">
              <a:solidFill>
                <a:srgbClr val="595959"/>
              </a:solidFill>
              <a:cs typeface="Arial" pitchFamily="34" charset="0"/>
            </a:endParaRPr>
          </a:p>
        </p:txBody>
      </p:sp>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4849" y="4192138"/>
            <a:ext cx="3090177" cy="1976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4964849" y="6173620"/>
            <a:ext cx="2497540" cy="245660"/>
          </a:xfrm>
          <a:prstGeom prst="rect">
            <a:avLst/>
          </a:prstGeom>
          <a:noFill/>
        </p:spPr>
        <p:txBody>
          <a:bodyPr wrap="square" lIns="0" tIns="0" rIns="0" bIns="0" rtlCol="0" anchor="t" anchorCtr="0">
            <a:noAutofit/>
          </a:bodyPr>
          <a:lstStyle/>
          <a:p>
            <a:pPr marL="91440" indent="-109728"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Lancôme Absolute Essence  Foundation</a:t>
            </a:r>
            <a:endParaRPr lang="zh-CN" altLang="en-US" sz="1300" dirty="0" err="1" smtClean="0">
              <a:solidFill>
                <a:srgbClr val="595959"/>
              </a:solidFill>
              <a:cs typeface="Arial" pitchFamily="34" charset="0"/>
            </a:endParaRPr>
          </a:p>
        </p:txBody>
      </p:sp>
    </p:spTree>
    <p:extLst>
      <p:ext uri="{BB962C8B-B14F-4D97-AF65-F5344CB8AC3E}">
        <p14:creationId xmlns:p14="http://schemas.microsoft.com/office/powerpoint/2010/main" val="3825345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pPr>
              <a:defRPr/>
            </a:pPr>
            <a:r>
              <a:rPr lang="en-US" altLang="zh-CN" dirty="0"/>
              <a:t>Consumer and players’ trends in </a:t>
            </a:r>
            <a:r>
              <a:rPr lang="en-US" altLang="zh-CN" dirty="0" err="1"/>
              <a:t>colour</a:t>
            </a:r>
            <a:r>
              <a:rPr lang="en-US" altLang="zh-CN" dirty="0"/>
              <a:t> cosmetics</a:t>
            </a:r>
          </a:p>
          <a:p>
            <a:pPr>
              <a:defRPr/>
            </a:pPr>
            <a:endParaRPr lang="en-GB" kern="0" dirty="0"/>
          </a:p>
        </p:txBody>
      </p:sp>
      <p:sp>
        <p:nvSpPr>
          <p:cNvPr id="4" name="Title 3"/>
          <p:cNvSpPr>
            <a:spLocks noGrp="1"/>
          </p:cNvSpPr>
          <p:nvPr>
            <p:ph type="title"/>
          </p:nvPr>
        </p:nvSpPr>
        <p:spPr/>
        <p:txBody>
          <a:bodyPr/>
          <a:lstStyle/>
          <a:p>
            <a:r>
              <a:rPr lang="en-US" altLang="zh-CN" sz="1800" b="1" dirty="0">
                <a:latin typeface="+mj-lt"/>
              </a:rPr>
              <a:t>Lip products: most dynamic in 2014/2015</a:t>
            </a:r>
            <a:endParaRPr lang="zh-CN" altLang="en-US" sz="1800" b="1" dirty="0">
              <a:latin typeface="+mj-lt"/>
            </a:endParaRPr>
          </a:p>
        </p:txBody>
      </p:sp>
      <p:sp>
        <p:nvSpPr>
          <p:cNvPr id="5" name="Text Placeholder 4"/>
          <p:cNvSpPr>
            <a:spLocks noGrp="1"/>
          </p:cNvSpPr>
          <p:nvPr>
            <p:ph type="body" sz="quarter" idx="12"/>
          </p:nvPr>
        </p:nvSpPr>
        <p:spPr/>
        <p:txBody>
          <a:bodyPr/>
          <a:lstStyle/>
          <a:p>
            <a:endParaRPr lang="zh-CN" altLang="en-US"/>
          </a:p>
        </p:txBody>
      </p:sp>
      <p:pic>
        <p:nvPicPr>
          <p:cNvPr id="2050" name="Picture 2" descr="C:\Users\michelle.huang\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4628" y="977023"/>
            <a:ext cx="3521130" cy="202548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629" y="3519305"/>
            <a:ext cx="3521128" cy="2093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164628" y="3016156"/>
            <a:ext cx="2497540" cy="245660"/>
          </a:xfrm>
          <a:prstGeom prst="rect">
            <a:avLst/>
          </a:prstGeom>
          <a:noFill/>
        </p:spPr>
        <p:txBody>
          <a:bodyPr wrap="square" lIns="0" tIns="0" rIns="0" bIns="0" rtlCol="0" anchor="t" anchorCtr="0">
            <a:noAutofit/>
          </a:bodyPr>
          <a:lstStyle/>
          <a:p>
            <a:pPr marL="91440" indent="-109728"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Maybelline bitten lips</a:t>
            </a:r>
            <a:endParaRPr lang="zh-CN" altLang="en-US" sz="1300" dirty="0" err="1" smtClean="0">
              <a:solidFill>
                <a:srgbClr val="595959"/>
              </a:solidFill>
              <a:cs typeface="Arial" pitchFamily="34" charset="0"/>
            </a:endParaRPr>
          </a:p>
        </p:txBody>
      </p:sp>
      <p:sp>
        <p:nvSpPr>
          <p:cNvPr id="44" name="TextBox 43"/>
          <p:cNvSpPr txBox="1"/>
          <p:nvPr/>
        </p:nvSpPr>
        <p:spPr>
          <a:xfrm>
            <a:off x="5259114" y="5630533"/>
            <a:ext cx="2497540" cy="245660"/>
          </a:xfrm>
          <a:prstGeom prst="rect">
            <a:avLst/>
          </a:prstGeom>
          <a:noFill/>
        </p:spPr>
        <p:txBody>
          <a:bodyPr wrap="square" lIns="0" tIns="0" rIns="0" bIns="0" rtlCol="0" anchor="t" anchorCtr="0">
            <a:noAutofit/>
          </a:bodyPr>
          <a:lstStyle/>
          <a:p>
            <a:pPr marL="91440" indent="-109728" fontAlgn="auto">
              <a:lnSpc>
                <a:spcPts val="1600"/>
              </a:lnSpc>
              <a:spcBef>
                <a:spcPts val="150"/>
              </a:spcBef>
              <a:spcAft>
                <a:spcPts val="150"/>
              </a:spcAft>
              <a:buClr>
                <a:srgbClr val="77787B"/>
              </a:buClr>
              <a:buSzPct val="100000"/>
            </a:pPr>
            <a:r>
              <a:rPr lang="en-US" altLang="zh-CN" sz="1300" dirty="0" err="1" smtClean="0">
                <a:solidFill>
                  <a:srgbClr val="595959"/>
                </a:solidFill>
                <a:cs typeface="Arial" pitchFamily="34" charset="0"/>
              </a:rPr>
              <a:t>Carslan</a:t>
            </a:r>
            <a:r>
              <a:rPr lang="en-US" altLang="zh-CN" sz="1300" dirty="0" smtClean="0">
                <a:solidFill>
                  <a:srgbClr val="595959"/>
                </a:solidFill>
                <a:cs typeface="Arial" pitchFamily="34" charset="0"/>
              </a:rPr>
              <a:t> berry girl  lips</a:t>
            </a:r>
            <a:endParaRPr lang="zh-CN" altLang="en-US" sz="1300" dirty="0" err="1" smtClean="0">
              <a:solidFill>
                <a:srgbClr val="595959"/>
              </a:solidFill>
              <a:cs typeface="Arial" pitchFamily="34" charset="0"/>
            </a:endParaRPr>
          </a:p>
        </p:txBody>
      </p:sp>
      <p:sp>
        <p:nvSpPr>
          <p:cNvPr id="57" name="圆角矩形 25"/>
          <p:cNvSpPr/>
          <p:nvPr/>
        </p:nvSpPr>
        <p:spPr>
          <a:xfrm>
            <a:off x="585216" y="1279738"/>
            <a:ext cx="3616808" cy="2405158"/>
          </a:xfrm>
          <a:prstGeom prst="roundRect">
            <a:avLst>
              <a:gd name="adj" fmla="val 3547"/>
            </a:avLst>
          </a:prstGeom>
          <a:solidFill>
            <a:schemeClr val="bg1"/>
          </a:solidFill>
          <a:ln>
            <a:solidFill>
              <a:schemeClr val="accent6">
                <a:lumMod val="40000"/>
                <a:lumOff val="60000"/>
              </a:schemeClr>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solidFill>
                <a:srgbClr val="595959"/>
              </a:solidFill>
            </a:endParaRPr>
          </a:p>
        </p:txBody>
      </p:sp>
      <p:sp>
        <p:nvSpPr>
          <p:cNvPr id="58" name="矩形 1"/>
          <p:cNvSpPr/>
          <p:nvPr/>
        </p:nvSpPr>
        <p:spPr>
          <a:xfrm>
            <a:off x="608049" y="1419438"/>
            <a:ext cx="3582951" cy="2162130"/>
          </a:xfrm>
          <a:prstGeom prst="rect">
            <a:avLst/>
          </a:prstGeom>
        </p:spPr>
        <p:txBody>
          <a:bodyPr wrap="square">
            <a:spAutoFit/>
          </a:bodyPr>
          <a:lstStyle/>
          <a:p>
            <a:pPr marL="228600" indent="-228600">
              <a:spcAft>
                <a:spcPts val="300"/>
              </a:spcAft>
              <a:buFontTx/>
              <a:buAutoNum type="arabicPeriod"/>
            </a:pPr>
            <a:r>
              <a:rPr lang="en-US" altLang="zh-CN" sz="1200" b="1" kern="100" dirty="0" smtClean="0">
                <a:solidFill>
                  <a:srgbClr val="595959">
                    <a:lumMod val="75000"/>
                  </a:srgbClr>
                </a:solidFill>
                <a:ea typeface="微软雅黑" panose="020B0503020204020204" pitchFamily="34" charset="-122"/>
                <a:cs typeface="Times New Roman" panose="02020603050405020304" pitchFamily="18" charset="0"/>
              </a:rPr>
              <a:t>Product innovation</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 Maybelline NY launched bitten lips following latest Korean wave trend in lip products. </a:t>
            </a:r>
            <a:r>
              <a:rPr lang="en-US" altLang="zh-CN" sz="1200" kern="100" dirty="0" err="1" smtClean="0">
                <a:solidFill>
                  <a:srgbClr val="595959">
                    <a:lumMod val="75000"/>
                  </a:srgbClr>
                </a:solidFill>
                <a:ea typeface="微软雅黑" panose="020B0503020204020204" pitchFamily="34" charset="-122"/>
                <a:cs typeface="Times New Roman" panose="02020603050405020304" pitchFamily="18" charset="0"/>
              </a:rPr>
              <a:t>Carslan</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 </a:t>
            </a:r>
            <a:r>
              <a:rPr lang="en-US" altLang="zh-CN" sz="1200" dirty="0"/>
              <a:t> </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introduced </a:t>
            </a:r>
            <a:r>
              <a:rPr lang="en-US" altLang="zh-CN" sz="1200" kern="100" dirty="0" err="1" smtClean="0">
                <a:solidFill>
                  <a:srgbClr val="595959">
                    <a:lumMod val="75000"/>
                  </a:srgbClr>
                </a:solidFill>
                <a:ea typeface="微软雅黑" panose="020B0503020204020204" pitchFamily="34" charset="-122"/>
                <a:cs typeface="Times New Roman" panose="02020603050405020304" pitchFamily="18" charset="0"/>
              </a:rPr>
              <a:t>berrygirl</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 lip product, looks </a:t>
            </a:r>
            <a:r>
              <a:rPr lang="en-US" altLang="zh-CN" sz="1200" kern="100" dirty="0">
                <a:solidFill>
                  <a:srgbClr val="595959">
                    <a:lumMod val="75000"/>
                  </a:srgbClr>
                </a:solidFill>
                <a:ea typeface="微软雅黑" panose="020B0503020204020204" pitchFamily="34" charset="-122"/>
                <a:cs typeface="Times New Roman" panose="02020603050405020304" pitchFamily="18" charset="0"/>
              </a:rPr>
              <a:t>a lot similar to Clinique’s Chubby Stick (introduced in 2012), but priced much lower (RMB89 compared to Clinique’s RMB160 </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per unit, </a:t>
            </a:r>
            <a:r>
              <a:rPr lang="en-US" altLang="zh-CN" sz="1200" kern="100" dirty="0">
                <a:solidFill>
                  <a:srgbClr val="595959">
                    <a:lumMod val="75000"/>
                  </a:srgbClr>
                </a:solidFill>
                <a:ea typeface="微软雅黑" panose="020B0503020204020204" pitchFamily="34" charset="-122"/>
                <a:cs typeface="Times New Roman" panose="02020603050405020304" pitchFamily="18" charset="0"/>
              </a:rPr>
              <a:t>according to their </a:t>
            </a:r>
            <a:r>
              <a:rPr lang="en-US" altLang="zh-CN" sz="1200" kern="100" dirty="0" err="1">
                <a:solidFill>
                  <a:srgbClr val="595959">
                    <a:lumMod val="75000"/>
                  </a:srgbClr>
                </a:solidFill>
                <a:ea typeface="微软雅黑" panose="020B0503020204020204" pitchFamily="34" charset="-122"/>
                <a:cs typeface="Times New Roman" panose="02020603050405020304" pitchFamily="18" charset="0"/>
              </a:rPr>
              <a:t>Tmall</a:t>
            </a:r>
            <a:r>
              <a:rPr lang="en-US" altLang="zh-CN" sz="1200" kern="100" dirty="0">
                <a:solidFill>
                  <a:srgbClr val="595959">
                    <a:lumMod val="75000"/>
                  </a:srgbClr>
                </a:solidFill>
                <a:ea typeface="微软雅黑" panose="020B0503020204020204" pitchFamily="34" charset="-122"/>
                <a:cs typeface="Times New Roman" panose="02020603050405020304" pitchFamily="18" charset="0"/>
              </a:rPr>
              <a:t> stores</a:t>
            </a:r>
            <a:r>
              <a:rPr lang="en-US" altLang="zh-CN" sz="1200" kern="100" dirty="0" smtClean="0">
                <a:solidFill>
                  <a:srgbClr val="595959">
                    <a:lumMod val="75000"/>
                  </a:srgbClr>
                </a:solidFill>
                <a:ea typeface="微软雅黑" panose="020B0503020204020204" pitchFamily="34" charset="-122"/>
                <a:cs typeface="Times New Roman" panose="02020603050405020304" pitchFamily="18" charset="0"/>
              </a:rPr>
              <a:t>).</a:t>
            </a:r>
            <a:endParaRPr lang="en-US" altLang="zh-CN" sz="1200" kern="100" dirty="0">
              <a:solidFill>
                <a:srgbClr val="595959">
                  <a:lumMod val="75000"/>
                </a:srgbClr>
              </a:solidFill>
              <a:ea typeface="微软雅黑" panose="020B0503020204020204" pitchFamily="34" charset="-122"/>
              <a:cs typeface="Times New Roman" panose="02020603050405020304" pitchFamily="18" charset="0"/>
            </a:endParaRPr>
          </a:p>
          <a:p>
            <a:pPr marL="228600" indent="-228600">
              <a:spcAft>
                <a:spcPts val="300"/>
              </a:spcAft>
              <a:buFontTx/>
              <a:buAutoNum type="arabicPeriod"/>
            </a:pPr>
            <a:r>
              <a:rPr lang="en-US" altLang="zh-CN" sz="1200" b="1" kern="100" dirty="0" smtClean="0">
                <a:solidFill>
                  <a:srgbClr val="595959">
                    <a:lumMod val="75000"/>
                  </a:srgbClr>
                </a:solidFill>
                <a:ea typeface="微软雅黑" panose="020B0503020204020204" pitchFamily="34" charset="-122"/>
                <a:cs typeface="Times New Roman" panose="02020603050405020304" pitchFamily="18" charset="0"/>
              </a:rPr>
              <a:t>Celebrity </a:t>
            </a:r>
            <a:r>
              <a:rPr lang="en-US" altLang="zh-CN" sz="1200" b="1" kern="100" dirty="0">
                <a:solidFill>
                  <a:srgbClr val="595959">
                    <a:lumMod val="75000"/>
                  </a:srgbClr>
                </a:solidFill>
                <a:ea typeface="微软雅黑" panose="020B0503020204020204" pitchFamily="34" charset="-122"/>
                <a:cs typeface="Times New Roman" panose="02020603050405020304" pitchFamily="18" charset="0"/>
              </a:rPr>
              <a:t>endorsement: </a:t>
            </a:r>
            <a:r>
              <a:rPr lang="en-US" altLang="zh-CN" sz="1200" kern="100" dirty="0">
                <a:solidFill>
                  <a:srgbClr val="595959">
                    <a:lumMod val="75000"/>
                  </a:srgbClr>
                </a:solidFill>
                <a:ea typeface="微软雅黑" panose="020B0503020204020204" pitchFamily="34" charset="-122"/>
                <a:cs typeface="Times New Roman" panose="02020603050405020304" pitchFamily="18" charset="0"/>
              </a:rPr>
              <a:t>Maybelline NY invited </a:t>
            </a:r>
            <a:r>
              <a:rPr lang="en-US" altLang="zh-CN" sz="1200" kern="100" dirty="0" err="1">
                <a:solidFill>
                  <a:srgbClr val="595959">
                    <a:lumMod val="75000"/>
                  </a:srgbClr>
                </a:solidFill>
                <a:ea typeface="微软雅黑" panose="020B0503020204020204" pitchFamily="34" charset="-122"/>
                <a:cs typeface="Times New Roman" panose="02020603050405020304" pitchFamily="18" charset="0"/>
              </a:rPr>
              <a:t>Ziqi</a:t>
            </a:r>
            <a:r>
              <a:rPr lang="en-US" altLang="zh-CN" sz="1200" kern="100" dirty="0">
                <a:solidFill>
                  <a:srgbClr val="595959">
                    <a:lumMod val="75000"/>
                  </a:srgbClr>
                </a:solidFill>
                <a:ea typeface="微软雅黑" panose="020B0503020204020204" pitchFamily="34" charset="-122"/>
                <a:cs typeface="Times New Roman" panose="02020603050405020304" pitchFamily="18" charset="0"/>
              </a:rPr>
              <a:t> Deng to be the spoken person for its latest new product. </a:t>
            </a:r>
          </a:p>
        </p:txBody>
      </p:sp>
      <p:sp>
        <p:nvSpPr>
          <p:cNvPr id="59" name="TextBox 58"/>
          <p:cNvSpPr txBox="1"/>
          <p:nvPr/>
        </p:nvSpPr>
        <p:spPr>
          <a:xfrm>
            <a:off x="734400" y="977023"/>
            <a:ext cx="2704836" cy="360000"/>
          </a:xfrm>
          <a:prstGeom prst="roundRect">
            <a:avLst/>
          </a:prstGeom>
          <a:solidFill>
            <a:schemeClr val="accent6">
              <a:lumMod val="60000"/>
              <a:lumOff val="40000"/>
              <a:alpha val="7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defPPr>
              <a:defRPr lang="en-US"/>
            </a:defPPr>
            <a:lvl1pPr algn="ctr" defTabSz="1066800">
              <a:lnSpc>
                <a:spcPct val="90000"/>
              </a:lnSpc>
              <a:spcBef>
                <a:spcPct val="0"/>
              </a:spcBef>
              <a:spcAft>
                <a:spcPct val="35000"/>
              </a:spcAft>
              <a:defRPr sz="1400" b="1">
                <a:solidFill>
                  <a:srgbClr val="FFFFFF"/>
                </a:solidFill>
              </a:defRPr>
            </a:lvl1pPr>
          </a:lstStyle>
          <a:p>
            <a:r>
              <a:rPr lang="en-US" dirty="0" smtClean="0"/>
              <a:t>Growth Driving Factors</a:t>
            </a:r>
            <a:endParaRPr lang="en-SG" dirty="0"/>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5712" y="3809042"/>
            <a:ext cx="3467624" cy="1802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824048" y="5641075"/>
            <a:ext cx="2497540" cy="245660"/>
          </a:xfrm>
          <a:prstGeom prst="rect">
            <a:avLst/>
          </a:prstGeom>
          <a:noFill/>
        </p:spPr>
        <p:txBody>
          <a:bodyPr wrap="square" lIns="0" tIns="0" rIns="0" bIns="0" rtlCol="0" anchor="t" anchorCtr="0">
            <a:noAutofit/>
          </a:bodyPr>
          <a:lstStyle/>
          <a:p>
            <a:pPr marL="91440" indent="-109728" fontAlgn="auto">
              <a:lnSpc>
                <a:spcPts val="1600"/>
              </a:lnSpc>
              <a:spcBef>
                <a:spcPts val="150"/>
              </a:spcBef>
              <a:spcAft>
                <a:spcPts val="150"/>
              </a:spcAft>
              <a:buClr>
                <a:srgbClr val="77787B"/>
              </a:buClr>
              <a:buSzPct val="100000"/>
            </a:pPr>
            <a:r>
              <a:rPr lang="en-US" altLang="zh-CN" sz="1300" dirty="0" smtClean="0">
                <a:solidFill>
                  <a:srgbClr val="595959"/>
                </a:solidFill>
                <a:cs typeface="Arial" pitchFamily="34" charset="0"/>
              </a:rPr>
              <a:t>Clinique chubby stick</a:t>
            </a:r>
            <a:endParaRPr lang="zh-CN" altLang="en-US" sz="1300" dirty="0" err="1" smtClean="0">
              <a:solidFill>
                <a:srgbClr val="595959"/>
              </a:solidFill>
              <a:cs typeface="Arial" pitchFamily="34" charset="0"/>
            </a:endParaRPr>
          </a:p>
        </p:txBody>
      </p:sp>
    </p:spTree>
    <p:extLst>
      <p:ext uri="{BB962C8B-B14F-4D97-AF65-F5344CB8AC3E}">
        <p14:creationId xmlns:p14="http://schemas.microsoft.com/office/powerpoint/2010/main" val="1384623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pPr>
              <a:defRPr/>
            </a:pPr>
            <a:r>
              <a:rPr lang="en-US" altLang="zh-CN" dirty="0"/>
              <a:t>Consumer and players’ trends in </a:t>
            </a:r>
            <a:r>
              <a:rPr lang="en-US" altLang="zh-CN" dirty="0" err="1"/>
              <a:t>colour</a:t>
            </a:r>
            <a:r>
              <a:rPr lang="en-US" altLang="zh-CN" dirty="0"/>
              <a:t> cosmetics</a:t>
            </a:r>
          </a:p>
          <a:p>
            <a:pPr>
              <a:defRPr/>
            </a:pPr>
            <a:endParaRPr lang="en-GB" kern="0" dirty="0"/>
          </a:p>
        </p:txBody>
      </p:sp>
      <p:sp>
        <p:nvSpPr>
          <p:cNvPr id="5" name="Text Placeholder 4"/>
          <p:cNvSpPr>
            <a:spLocks noGrp="1"/>
          </p:cNvSpPr>
          <p:nvPr>
            <p:ph type="body" sz="quarter" idx="12"/>
          </p:nvPr>
        </p:nvSpPr>
        <p:spPr/>
        <p:txBody>
          <a:bodyPr/>
          <a:lstStyle/>
          <a:p>
            <a:endParaRPr lang="zh-CN" altLang="en-US" dirty="0"/>
          </a:p>
        </p:txBody>
      </p:sp>
      <p:graphicFrame>
        <p:nvGraphicFramePr>
          <p:cNvPr id="15" name="Content Placeholder 8"/>
          <p:cNvGraphicFramePr>
            <a:graphicFrameLocks noGrp="1"/>
          </p:cNvGraphicFramePr>
          <p:nvPr>
            <p:ph sz="quarter" idx="4294967295"/>
            <p:extLst>
              <p:ext uri="{D42A27DB-BD31-4B8C-83A1-F6EECF244321}">
                <p14:modId xmlns:p14="http://schemas.microsoft.com/office/powerpoint/2010/main" val="2411698659"/>
              </p:ext>
            </p:extLst>
          </p:nvPr>
        </p:nvGraphicFramePr>
        <p:xfrm>
          <a:off x="0" y="958183"/>
          <a:ext cx="7972425" cy="5050909"/>
        </p:xfrm>
        <a:graphic>
          <a:graphicData uri="http://schemas.openxmlformats.org/drawingml/2006/chart">
            <c:chart xmlns:c="http://schemas.openxmlformats.org/drawingml/2006/chart" xmlns:r="http://schemas.openxmlformats.org/officeDocument/2006/relationships" r:id="rId3"/>
          </a:graphicData>
        </a:graphic>
      </p:graphicFrame>
      <p:sp>
        <p:nvSpPr>
          <p:cNvPr id="16" name="Title 3"/>
          <p:cNvSpPr>
            <a:spLocks noGrp="1"/>
          </p:cNvSpPr>
          <p:nvPr>
            <p:ph type="title"/>
          </p:nvPr>
        </p:nvSpPr>
        <p:spPr>
          <a:xfrm>
            <a:off x="585772" y="600064"/>
            <a:ext cx="7972456" cy="395295"/>
          </a:xfrm>
        </p:spPr>
        <p:txBody>
          <a:bodyPr/>
          <a:lstStyle/>
          <a:p>
            <a:r>
              <a:rPr lang="en-US" altLang="zh-CN" sz="1800" b="1" dirty="0">
                <a:latin typeface="+mj-lt"/>
              </a:rPr>
              <a:t>Local players on the rise</a:t>
            </a:r>
            <a:endParaRPr lang="zh-CN" altLang="en-US" sz="1800" b="1" dirty="0">
              <a:latin typeface="+mj-lt"/>
            </a:endParaRPr>
          </a:p>
        </p:txBody>
      </p:sp>
    </p:spTree>
    <p:extLst>
      <p:ext uri="{BB962C8B-B14F-4D97-AF65-F5344CB8AC3E}">
        <p14:creationId xmlns:p14="http://schemas.microsoft.com/office/powerpoint/2010/main" val="2497443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hlinkClick r:id="" action="ppaction://noaction"/>
          </p:cNvPr>
          <p:cNvSpPr>
            <a:spLocks noChangeArrowheads="1"/>
          </p:cNvSpPr>
          <p:nvPr/>
        </p:nvSpPr>
        <p:spPr bwMode="auto">
          <a:xfrm>
            <a:off x="-1866" y="1313000"/>
            <a:ext cx="363652" cy="284163"/>
          </a:xfrm>
          <a:prstGeom prst="rect">
            <a:avLst/>
          </a:prstGeom>
          <a:solidFill>
            <a:schemeClr val="accent1"/>
          </a:solidFill>
          <a:ln w="9525" algn="ctr">
            <a:noFill/>
            <a:miter lim="800000"/>
            <a:headEnd/>
            <a:tailEnd/>
          </a:ln>
        </p:spPr>
        <p:txBody>
          <a:bodyPr wrap="none" lIns="0" tIns="0" rIns="0" bIns="0"/>
          <a:lstStyle/>
          <a:p>
            <a:pPr algn="r" rtl="0" fontAlgn="base">
              <a:spcBef>
                <a:spcPct val="0"/>
              </a:spcBef>
              <a:spcAft>
                <a:spcPct val="0"/>
              </a:spcAft>
            </a:pPr>
            <a:endParaRPr lang="en-GB" sz="1600" i="1" kern="1200" baseline="-25000" dirty="0">
              <a:solidFill>
                <a:schemeClr val="tx2"/>
              </a:solidFill>
              <a:latin typeface="Tahoma" pitchFamily="34" charset="0"/>
              <a:ea typeface="+mn-ea"/>
              <a:cs typeface="Arial" charset="0"/>
            </a:endParaRPr>
          </a:p>
        </p:txBody>
      </p:sp>
      <p:sp>
        <p:nvSpPr>
          <p:cNvPr id="5" name="Rectangle 8">
            <a:hlinkClick r:id="" action="ppaction://noaction"/>
          </p:cNvPr>
          <p:cNvSpPr>
            <a:spLocks noChangeArrowheads="1"/>
          </p:cNvSpPr>
          <p:nvPr/>
        </p:nvSpPr>
        <p:spPr bwMode="auto">
          <a:xfrm>
            <a:off x="-1866" y="2006452"/>
            <a:ext cx="363652" cy="285750"/>
          </a:xfrm>
          <a:prstGeom prst="rect">
            <a:avLst/>
          </a:prstGeom>
          <a:solidFill>
            <a:schemeClr val="accent1"/>
          </a:solidFill>
          <a:ln w="9525" algn="ctr">
            <a:noFill/>
            <a:miter lim="800000"/>
            <a:headEnd/>
            <a:tailEnd/>
          </a:ln>
        </p:spPr>
        <p:txBody>
          <a:bodyPr wrap="none" lIns="0" tIns="0" rIns="0" bIns="0"/>
          <a:lstStyle/>
          <a:p>
            <a:pPr algn="r" fontAlgn="base">
              <a:spcBef>
                <a:spcPct val="0"/>
              </a:spcBef>
              <a:spcAft>
                <a:spcPct val="0"/>
              </a:spcAft>
            </a:pPr>
            <a:endParaRPr lang="en-GB" sz="1600" i="1" baseline="-25000">
              <a:solidFill>
                <a:schemeClr val="tx2"/>
              </a:solidFill>
              <a:latin typeface="Tahoma" pitchFamily="34" charset="0"/>
              <a:cs typeface="Arial" charset="0"/>
            </a:endParaRPr>
          </a:p>
        </p:txBody>
      </p:sp>
      <p:sp>
        <p:nvSpPr>
          <p:cNvPr id="6" name="Rectangle 9">
            <a:hlinkClick r:id="" action="ppaction://noaction"/>
          </p:cNvPr>
          <p:cNvSpPr>
            <a:spLocks noChangeArrowheads="1"/>
          </p:cNvSpPr>
          <p:nvPr/>
        </p:nvSpPr>
        <p:spPr bwMode="auto">
          <a:xfrm>
            <a:off x="-1866" y="2688239"/>
            <a:ext cx="363652" cy="284163"/>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7" name="Rectangle 10">
            <a:hlinkClick r:id="" action="ppaction://noaction"/>
          </p:cNvPr>
          <p:cNvSpPr>
            <a:spLocks noChangeArrowheads="1"/>
          </p:cNvSpPr>
          <p:nvPr/>
        </p:nvSpPr>
        <p:spPr bwMode="auto">
          <a:xfrm>
            <a:off x="-1866" y="3368439"/>
            <a:ext cx="363652" cy="284162"/>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9" name="Rectangle 5"/>
          <p:cNvSpPr>
            <a:spLocks noChangeArrowheads="1"/>
          </p:cNvSpPr>
          <p:nvPr/>
        </p:nvSpPr>
        <p:spPr bwMode="auto">
          <a:xfrm>
            <a:off x="490330" y="1258957"/>
            <a:ext cx="8240400" cy="5274365"/>
          </a:xfrm>
          <a:prstGeom prst="rect">
            <a:avLst/>
          </a:prstGeom>
          <a:noFill/>
          <a:ln w="9525" algn="ctr">
            <a:noFill/>
            <a:miter lim="800000"/>
            <a:headEnd/>
            <a:tailEnd/>
          </a:ln>
        </p:spPr>
        <p:txBody>
          <a:bodyPr lIns="0" tIns="0" rIns="0" bIns="0"/>
          <a:lstStyle/>
          <a:p>
            <a:pPr marL="177800" indent="-177800">
              <a:spcAft>
                <a:spcPts val="2800"/>
              </a:spcAft>
              <a:buClr>
                <a:schemeClr val="accent2"/>
              </a:buClr>
              <a:buSzPct val="120000"/>
            </a:pPr>
            <a:r>
              <a:rPr lang="en-GB" sz="2200" dirty="0" smtClean="0">
                <a:solidFill>
                  <a:srgbClr val="F0F0F0"/>
                </a:solidFill>
                <a:latin typeface="+mj-lt"/>
              </a:rPr>
              <a:t>Overview for colour cosmetics in China</a:t>
            </a:r>
            <a:endParaRPr lang="en-GB" sz="2200" dirty="0">
              <a:solidFill>
                <a:srgbClr val="F0F0F0"/>
              </a:solidFill>
              <a:latin typeface="+mj-lt"/>
            </a:endParaRPr>
          </a:p>
          <a:p>
            <a:pPr marL="177800" indent="-177800">
              <a:spcAft>
                <a:spcPts val="2800"/>
              </a:spcAft>
              <a:buClr>
                <a:schemeClr val="accent2"/>
              </a:buClr>
              <a:buSzPct val="120000"/>
            </a:pPr>
            <a:r>
              <a:rPr lang="en-GB" sz="2200" dirty="0" smtClean="0">
                <a:solidFill>
                  <a:srgbClr val="F0F0F0"/>
                </a:solidFill>
                <a:latin typeface="+mj-lt"/>
              </a:rPr>
              <a:t>Consumer and players’ trends in colour cosmetics</a:t>
            </a:r>
          </a:p>
          <a:p>
            <a:pPr marL="177800" indent="-177800">
              <a:spcAft>
                <a:spcPts val="2700"/>
              </a:spcAft>
              <a:buClr>
                <a:schemeClr val="accent2"/>
              </a:buClr>
              <a:buSzPct val="120000"/>
              <a:buFont typeface="Symbol" pitchFamily="18" charset="2"/>
              <a:buNone/>
            </a:pPr>
            <a:r>
              <a:rPr lang="en-GB" sz="2200" dirty="0" smtClean="0">
                <a:solidFill>
                  <a:schemeClr val="accent1"/>
                </a:solidFill>
                <a:latin typeface="+mj-lt"/>
              </a:rPr>
              <a:t>New digital opportunities</a:t>
            </a:r>
          </a:p>
          <a:p>
            <a:pPr marL="177800" indent="-177800">
              <a:spcAft>
                <a:spcPts val="2700"/>
              </a:spcAft>
              <a:buClr>
                <a:schemeClr val="accent2"/>
              </a:buClr>
              <a:buSzPct val="120000"/>
              <a:buFont typeface="Symbol" pitchFamily="18" charset="2"/>
              <a:buNone/>
            </a:pPr>
            <a:r>
              <a:rPr lang="en-GB" sz="2200" dirty="0" smtClean="0">
                <a:solidFill>
                  <a:srgbClr val="F0F0F0"/>
                </a:solidFill>
                <a:latin typeface="+mj-lt"/>
              </a:rPr>
              <a:t>Future outlook</a:t>
            </a:r>
            <a:endParaRPr lang="en-GB" sz="2200" dirty="0">
              <a:solidFill>
                <a:srgbClr val="F0F0F0"/>
              </a:solidFill>
              <a:latin typeface="+mj-lt"/>
            </a:endParaRPr>
          </a:p>
        </p:txBody>
      </p:sp>
      <p:pic>
        <p:nvPicPr>
          <p:cNvPr id="10"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2" b="32"/>
          <a:stretch>
            <a:fillRect/>
          </a:stretch>
        </p:blipFill>
        <p:spPr/>
      </p:pic>
    </p:spTree>
    <p:extLst>
      <p:ext uri="{BB962C8B-B14F-4D97-AF65-F5344CB8AC3E}">
        <p14:creationId xmlns:p14="http://schemas.microsoft.com/office/powerpoint/2010/main" val="161001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4521" y="588187"/>
            <a:ext cx="7972456" cy="395295"/>
          </a:xfrm>
        </p:spPr>
        <p:txBody>
          <a:bodyPr>
            <a:noAutofit/>
          </a:bodyPr>
          <a:lstStyle/>
          <a:p>
            <a:r>
              <a:rPr lang="en-GB" sz="1800" b="1" dirty="0">
                <a:latin typeface="+mj-lt"/>
              </a:rPr>
              <a:t>THE changing retailing landscape of colour </a:t>
            </a:r>
            <a:r>
              <a:rPr lang="en-GB" sz="1800" b="1" dirty="0" smtClean="0">
                <a:latin typeface="+mj-lt"/>
              </a:rPr>
              <a:t>cosmetics</a:t>
            </a:r>
            <a:endParaRPr lang="en-GB" sz="1800" b="1" dirty="0">
              <a:latin typeface="+mj-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31774981"/>
              </p:ext>
            </p:extLst>
          </p:nvPr>
        </p:nvGraphicFramePr>
        <p:xfrm>
          <a:off x="285007" y="1083211"/>
          <a:ext cx="8591707" cy="526131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9"/>
          <p:cNvSpPr>
            <a:spLocks noGrp="1"/>
          </p:cNvSpPr>
          <p:nvPr>
            <p:ph type="body" sz="quarter" idx="11"/>
          </p:nvPr>
        </p:nvSpPr>
        <p:spPr>
          <a:xfrm>
            <a:off x="585772" y="402413"/>
            <a:ext cx="7972456" cy="152412"/>
          </a:xfrm>
        </p:spPr>
        <p:txBody>
          <a:bodyPr/>
          <a:lstStyle/>
          <a:p>
            <a:r>
              <a:rPr lang="en-GB" dirty="0" smtClean="0"/>
              <a:t>New digital Opportunities</a:t>
            </a:r>
          </a:p>
          <a:p>
            <a:endParaRPr lang="en-GB" dirty="0"/>
          </a:p>
        </p:txBody>
      </p:sp>
      <p:sp>
        <p:nvSpPr>
          <p:cNvPr id="17" name="椭圆 16"/>
          <p:cNvSpPr/>
          <p:nvPr/>
        </p:nvSpPr>
        <p:spPr>
          <a:xfrm>
            <a:off x="1955409" y="1223889"/>
            <a:ext cx="1097280" cy="36576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1.0</a:t>
            </a:r>
            <a:endParaRPr lang="en-GB" b="1" dirty="0">
              <a:solidFill>
                <a:srgbClr val="FF0000"/>
              </a:solidFill>
            </a:endParaRPr>
          </a:p>
        </p:txBody>
      </p:sp>
      <p:sp>
        <p:nvSpPr>
          <p:cNvPr id="18" name="椭圆 17"/>
          <p:cNvSpPr/>
          <p:nvPr/>
        </p:nvSpPr>
        <p:spPr>
          <a:xfrm>
            <a:off x="3753729" y="1221544"/>
            <a:ext cx="1097280" cy="36576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19.4</a:t>
            </a:r>
            <a:endParaRPr lang="en-GB"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800" b="1" dirty="0" smtClean="0">
                <a:latin typeface="+mj-lt"/>
              </a:rPr>
              <a:t>Changes in colour cosmetics marketing and advertising</a:t>
            </a:r>
            <a:endParaRPr lang="en-GB" sz="1800" b="1" dirty="0">
              <a:latin typeface="+mj-lt"/>
            </a:endParaRPr>
          </a:p>
        </p:txBody>
      </p:sp>
      <p:sp>
        <p:nvSpPr>
          <p:cNvPr id="13" name="Text Placeholder 12"/>
          <p:cNvSpPr>
            <a:spLocks noGrp="1"/>
          </p:cNvSpPr>
          <p:nvPr>
            <p:ph type="body" sz="quarter" idx="11"/>
          </p:nvPr>
        </p:nvSpPr>
        <p:spPr/>
        <p:txBody>
          <a:bodyPr/>
          <a:lstStyle/>
          <a:p>
            <a:r>
              <a:rPr lang="en-GB" altLang="zh-CN" dirty="0"/>
              <a:t>New digital Opportunities</a:t>
            </a:r>
          </a:p>
          <a:p>
            <a:endParaRPr lang="en-GB" dirty="0"/>
          </a:p>
        </p:txBody>
      </p:sp>
      <p:graphicFrame>
        <p:nvGraphicFramePr>
          <p:cNvPr id="12" name="图示 11"/>
          <p:cNvGraphicFramePr/>
          <p:nvPr/>
        </p:nvGraphicFramePr>
        <p:xfrm>
          <a:off x="3080822" y="2518119"/>
          <a:ext cx="5753687"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6"/>
          <p:cNvSpPr/>
          <p:nvPr/>
        </p:nvSpPr>
        <p:spPr>
          <a:xfrm>
            <a:off x="363416" y="1138349"/>
            <a:ext cx="3012830" cy="1253158"/>
          </a:xfrm>
          <a:prstGeom prst="rect">
            <a:avLst/>
          </a:prstGeom>
        </p:spPr>
        <p:txBody>
          <a:bodyPr wrap="square">
            <a:spAutoFit/>
          </a:bodyPr>
          <a:lstStyle/>
          <a:p>
            <a:pPr algn="ctr">
              <a:buNone/>
            </a:pPr>
            <a:r>
              <a:rPr lang="en-GB" sz="4000" b="1" dirty="0" smtClean="0">
                <a:solidFill>
                  <a:schemeClr val="accent1"/>
                </a:solidFill>
                <a:cs typeface="Tahoma" pitchFamily="34" charset="0"/>
              </a:rPr>
              <a:t>649 </a:t>
            </a:r>
            <a:r>
              <a:rPr lang="en-GB" b="1" dirty="0" smtClean="0">
                <a:solidFill>
                  <a:schemeClr val="accent1"/>
                </a:solidFill>
                <a:cs typeface="Tahoma" pitchFamily="34" charset="0"/>
              </a:rPr>
              <a:t>MILLION</a:t>
            </a:r>
            <a:endParaRPr lang="en-GB" sz="2400" b="1" dirty="0" smtClean="0">
              <a:solidFill>
                <a:schemeClr val="accent1"/>
              </a:solidFill>
              <a:cs typeface="Tahoma" pitchFamily="34" charset="0"/>
            </a:endParaRPr>
          </a:p>
          <a:p>
            <a:pPr algn="ctr">
              <a:buNone/>
            </a:pPr>
            <a:r>
              <a:rPr lang="en-GB" b="1" dirty="0" smtClean="0">
                <a:cs typeface="Tahoma" pitchFamily="34" charset="0"/>
              </a:rPr>
              <a:t>Chinese Internet users in 2014</a:t>
            </a:r>
          </a:p>
        </p:txBody>
      </p:sp>
      <p:sp>
        <p:nvSpPr>
          <p:cNvPr id="10" name="Rectangle 6"/>
          <p:cNvSpPr/>
          <p:nvPr/>
        </p:nvSpPr>
        <p:spPr>
          <a:xfrm>
            <a:off x="5453577" y="1093799"/>
            <a:ext cx="2958903" cy="1255505"/>
          </a:xfrm>
          <a:prstGeom prst="rect">
            <a:avLst/>
          </a:prstGeom>
        </p:spPr>
        <p:txBody>
          <a:bodyPr wrap="square">
            <a:spAutoFit/>
          </a:bodyPr>
          <a:lstStyle/>
          <a:p>
            <a:pPr algn="ctr">
              <a:buNone/>
            </a:pPr>
            <a:r>
              <a:rPr lang="en-US" sz="4000" b="1" dirty="0" smtClean="0">
                <a:solidFill>
                  <a:schemeClr val="accent1"/>
                </a:solidFill>
                <a:cs typeface="Tahoma" pitchFamily="34" charset="0"/>
              </a:rPr>
              <a:t>&gt;</a:t>
            </a:r>
            <a:r>
              <a:rPr lang="en-GB" sz="4000" b="1" dirty="0" smtClean="0">
                <a:solidFill>
                  <a:schemeClr val="accent1"/>
                </a:solidFill>
                <a:cs typeface="Tahoma" pitchFamily="34" charset="0"/>
              </a:rPr>
              <a:t>700 </a:t>
            </a:r>
            <a:r>
              <a:rPr lang="en-GB" b="1" dirty="0" smtClean="0">
                <a:solidFill>
                  <a:schemeClr val="accent1"/>
                </a:solidFill>
                <a:cs typeface="Tahoma" pitchFamily="34" charset="0"/>
              </a:rPr>
              <a:t>MILLION</a:t>
            </a:r>
            <a:endParaRPr lang="en-GB" sz="2400" b="1" dirty="0" smtClean="0">
              <a:solidFill>
                <a:schemeClr val="accent1"/>
              </a:solidFill>
              <a:cs typeface="Tahoma" pitchFamily="34" charset="0"/>
            </a:endParaRPr>
          </a:p>
          <a:p>
            <a:pPr algn="ctr">
              <a:buNone/>
            </a:pPr>
            <a:r>
              <a:rPr lang="en-GB" b="1" dirty="0" smtClean="0">
                <a:cs typeface="Tahoma" pitchFamily="34" charset="0"/>
              </a:rPr>
              <a:t>Chinese Internet users in 2020</a:t>
            </a:r>
          </a:p>
        </p:txBody>
      </p:sp>
      <p:sp>
        <p:nvSpPr>
          <p:cNvPr id="11" name="Rectangle 6"/>
          <p:cNvSpPr/>
          <p:nvPr/>
        </p:nvSpPr>
        <p:spPr>
          <a:xfrm>
            <a:off x="267287" y="4230897"/>
            <a:ext cx="3123028" cy="1538883"/>
          </a:xfrm>
          <a:prstGeom prst="rect">
            <a:avLst/>
          </a:prstGeom>
        </p:spPr>
        <p:txBody>
          <a:bodyPr wrap="square">
            <a:spAutoFit/>
          </a:bodyPr>
          <a:lstStyle/>
          <a:p>
            <a:pPr algn="ctr">
              <a:buNone/>
            </a:pPr>
            <a:r>
              <a:rPr lang="en-GB" sz="4000" b="1" dirty="0" smtClean="0">
                <a:solidFill>
                  <a:schemeClr val="accent1"/>
                </a:solidFill>
                <a:cs typeface="Tahoma" pitchFamily="34" charset="0"/>
              </a:rPr>
              <a:t>47.9% </a:t>
            </a:r>
            <a:endParaRPr lang="en-GB" sz="2400" b="1" dirty="0" smtClean="0">
              <a:solidFill>
                <a:schemeClr val="accent1"/>
              </a:solidFill>
              <a:cs typeface="Tahoma" pitchFamily="34" charset="0"/>
            </a:endParaRPr>
          </a:p>
          <a:p>
            <a:pPr algn="ctr">
              <a:buNone/>
            </a:pPr>
            <a:r>
              <a:rPr lang="en-GB" b="1" dirty="0" smtClean="0">
                <a:cs typeface="Tahoma" pitchFamily="34" charset="0"/>
              </a:rPr>
              <a:t>Internet penetration among Chinese households in 2014</a:t>
            </a:r>
          </a:p>
        </p:txBody>
      </p:sp>
      <p:sp>
        <p:nvSpPr>
          <p:cNvPr id="14" name="虚尾箭头 13"/>
          <p:cNvSpPr/>
          <p:nvPr/>
        </p:nvSpPr>
        <p:spPr>
          <a:xfrm>
            <a:off x="3376246" y="1111348"/>
            <a:ext cx="2180492" cy="1252024"/>
          </a:xfrm>
          <a:prstGeom prst="strip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21" presetClass="entr" presetSubtype="1" fill="hold" grpId="0" nodeType="afterEffect">
                                  <p:stCondLst>
                                    <p:cond delay="75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GB" sz="1800" b="1" dirty="0" smtClean="0">
                <a:latin typeface="+mj-lt"/>
              </a:rPr>
              <a:t>Popularity of Beauty Blogging</a:t>
            </a:r>
            <a:endParaRPr lang="en-GB" sz="1800" b="1" dirty="0">
              <a:latin typeface="+mj-lt"/>
            </a:endParaRPr>
          </a:p>
        </p:txBody>
      </p:sp>
      <p:pic>
        <p:nvPicPr>
          <p:cNvPr id="10" name="Picture 2" descr="Japanese commuters watching TV on their mobiles"/>
          <p:cNvPicPr>
            <a:picLocks noChangeAspect="1" noChangeArrowheads="1"/>
          </p:cNvPicPr>
          <p:nvPr/>
        </p:nvPicPr>
        <p:blipFill>
          <a:blip r:embed="rId3" cstate="print"/>
          <a:stretch>
            <a:fillRect/>
          </a:stretch>
        </p:blipFill>
        <p:spPr bwMode="auto">
          <a:xfrm>
            <a:off x="5802683" y="1153552"/>
            <a:ext cx="3014715" cy="2082019"/>
          </a:xfrm>
          <a:prstGeom prst="rect">
            <a:avLst/>
          </a:prstGeom>
          <a:noFill/>
          <a:ln w="25400">
            <a:noFill/>
          </a:ln>
        </p:spPr>
      </p:pic>
      <p:sp>
        <p:nvSpPr>
          <p:cNvPr id="8" name="Text Placeholder 7"/>
          <p:cNvSpPr>
            <a:spLocks noGrp="1"/>
          </p:cNvSpPr>
          <p:nvPr>
            <p:ph type="body" sz="quarter" idx="11"/>
          </p:nvPr>
        </p:nvSpPr>
        <p:spPr/>
        <p:txBody>
          <a:bodyPr/>
          <a:lstStyle/>
          <a:p>
            <a:r>
              <a:rPr lang="en-GB" altLang="zh-CN" dirty="0"/>
              <a:t>New digital Opportunities</a:t>
            </a:r>
          </a:p>
          <a:p>
            <a:endParaRPr lang="en-GB" dirty="0"/>
          </a:p>
        </p:txBody>
      </p:sp>
      <p:sp>
        <p:nvSpPr>
          <p:cNvPr id="16" name="Rectangle 6"/>
          <p:cNvSpPr/>
          <p:nvPr/>
        </p:nvSpPr>
        <p:spPr>
          <a:xfrm>
            <a:off x="2740856" y="1053944"/>
            <a:ext cx="3125372" cy="1538883"/>
          </a:xfrm>
          <a:prstGeom prst="rect">
            <a:avLst/>
          </a:prstGeom>
        </p:spPr>
        <p:txBody>
          <a:bodyPr wrap="square">
            <a:spAutoFit/>
          </a:bodyPr>
          <a:lstStyle/>
          <a:p>
            <a:pPr algn="ctr">
              <a:buNone/>
            </a:pPr>
            <a:r>
              <a:rPr lang="en-GB" sz="4000" b="1" dirty="0" smtClean="0">
                <a:solidFill>
                  <a:schemeClr val="accent1"/>
                </a:solidFill>
                <a:cs typeface="Tahoma" pitchFamily="34" charset="0"/>
              </a:rPr>
              <a:t>557 </a:t>
            </a:r>
            <a:r>
              <a:rPr lang="en-GB" b="1" dirty="0" smtClean="0">
                <a:solidFill>
                  <a:schemeClr val="accent1"/>
                </a:solidFill>
                <a:cs typeface="Tahoma" pitchFamily="34" charset="0"/>
              </a:rPr>
              <a:t>MILLION</a:t>
            </a:r>
            <a:endParaRPr lang="en-GB" sz="2400" b="1" dirty="0" smtClean="0">
              <a:solidFill>
                <a:schemeClr val="accent1"/>
              </a:solidFill>
              <a:cs typeface="Tahoma" pitchFamily="34" charset="0"/>
            </a:endParaRPr>
          </a:p>
          <a:p>
            <a:pPr algn="ctr">
              <a:buNone/>
            </a:pPr>
            <a:r>
              <a:rPr lang="en-GB" b="1" dirty="0" smtClean="0">
                <a:cs typeface="Tahoma" pitchFamily="34" charset="0"/>
              </a:rPr>
              <a:t>Mobile phone subscribers having m-commerce experience in 2014</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5710" y="3584341"/>
            <a:ext cx="4479993" cy="2873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81" y="1031457"/>
            <a:ext cx="2535554" cy="4408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hlinkClick r:id="" action="ppaction://noaction"/>
          </p:cNvPr>
          <p:cNvSpPr>
            <a:spLocks noChangeArrowheads="1"/>
          </p:cNvSpPr>
          <p:nvPr/>
        </p:nvSpPr>
        <p:spPr bwMode="auto">
          <a:xfrm>
            <a:off x="-1866" y="1313000"/>
            <a:ext cx="363652" cy="284163"/>
          </a:xfrm>
          <a:prstGeom prst="rect">
            <a:avLst/>
          </a:prstGeom>
          <a:solidFill>
            <a:schemeClr val="accent1"/>
          </a:solidFill>
          <a:ln w="9525" algn="ctr">
            <a:noFill/>
            <a:miter lim="800000"/>
            <a:headEnd/>
            <a:tailEnd/>
          </a:ln>
        </p:spPr>
        <p:txBody>
          <a:bodyPr wrap="none" lIns="0" tIns="0" rIns="0" bIns="0"/>
          <a:lstStyle/>
          <a:p>
            <a:pPr algn="r" rtl="0" fontAlgn="base">
              <a:spcBef>
                <a:spcPct val="0"/>
              </a:spcBef>
              <a:spcAft>
                <a:spcPct val="0"/>
              </a:spcAft>
            </a:pPr>
            <a:endParaRPr lang="en-GB" sz="1600" i="1" kern="1200" baseline="-25000" dirty="0">
              <a:solidFill>
                <a:schemeClr val="tx2"/>
              </a:solidFill>
              <a:latin typeface="Tahoma" pitchFamily="34" charset="0"/>
              <a:ea typeface="+mn-ea"/>
              <a:cs typeface="Arial" charset="0"/>
            </a:endParaRPr>
          </a:p>
        </p:txBody>
      </p:sp>
      <p:sp>
        <p:nvSpPr>
          <p:cNvPr id="5" name="Rectangle 8">
            <a:hlinkClick r:id="" action="ppaction://noaction"/>
          </p:cNvPr>
          <p:cNvSpPr>
            <a:spLocks noChangeArrowheads="1"/>
          </p:cNvSpPr>
          <p:nvPr/>
        </p:nvSpPr>
        <p:spPr bwMode="auto">
          <a:xfrm>
            <a:off x="-1866" y="2006452"/>
            <a:ext cx="363652" cy="285750"/>
          </a:xfrm>
          <a:prstGeom prst="rect">
            <a:avLst/>
          </a:prstGeom>
          <a:solidFill>
            <a:schemeClr val="accent1"/>
          </a:solidFill>
          <a:ln w="9525" algn="ctr">
            <a:noFill/>
            <a:miter lim="800000"/>
            <a:headEnd/>
            <a:tailEnd/>
          </a:ln>
        </p:spPr>
        <p:txBody>
          <a:bodyPr wrap="none" lIns="0" tIns="0" rIns="0" bIns="0"/>
          <a:lstStyle/>
          <a:p>
            <a:pPr algn="r" fontAlgn="base">
              <a:spcBef>
                <a:spcPct val="0"/>
              </a:spcBef>
              <a:spcAft>
                <a:spcPct val="0"/>
              </a:spcAft>
            </a:pPr>
            <a:endParaRPr lang="en-GB" sz="1600" i="1" baseline="-25000">
              <a:solidFill>
                <a:schemeClr val="tx2"/>
              </a:solidFill>
              <a:latin typeface="Tahoma" pitchFamily="34" charset="0"/>
              <a:cs typeface="Arial" charset="0"/>
            </a:endParaRPr>
          </a:p>
        </p:txBody>
      </p:sp>
      <p:sp>
        <p:nvSpPr>
          <p:cNvPr id="6" name="Rectangle 9">
            <a:hlinkClick r:id="" action="ppaction://noaction"/>
          </p:cNvPr>
          <p:cNvSpPr>
            <a:spLocks noChangeArrowheads="1"/>
          </p:cNvSpPr>
          <p:nvPr/>
        </p:nvSpPr>
        <p:spPr bwMode="auto">
          <a:xfrm>
            <a:off x="-1866" y="2688239"/>
            <a:ext cx="363652" cy="284163"/>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7" name="Rectangle 10">
            <a:hlinkClick r:id="" action="ppaction://noaction"/>
          </p:cNvPr>
          <p:cNvSpPr>
            <a:spLocks noChangeArrowheads="1"/>
          </p:cNvSpPr>
          <p:nvPr/>
        </p:nvSpPr>
        <p:spPr bwMode="auto">
          <a:xfrm>
            <a:off x="-1866" y="3368439"/>
            <a:ext cx="363652" cy="284162"/>
          </a:xfrm>
          <a:prstGeom prst="rect">
            <a:avLst/>
          </a:prstGeom>
          <a:solidFill>
            <a:schemeClr val="accent1"/>
          </a:solidFill>
          <a:ln w="9525" algn="ctr">
            <a:noFill/>
            <a:miter lim="800000"/>
            <a:headEnd/>
            <a:tailEnd/>
          </a:ln>
        </p:spPr>
        <p:txBody>
          <a:bodyPr wrap="none" lIns="0" tIns="0" rIns="0" bIns="0"/>
          <a:lstStyle/>
          <a:p>
            <a:pPr algn="r"/>
            <a:endParaRPr lang="en-GB" sz="1600" i="1" baseline="-25000">
              <a:solidFill>
                <a:schemeClr val="tx2"/>
              </a:solidFill>
              <a:latin typeface="Tahoma" pitchFamily="34" charset="0"/>
              <a:cs typeface="Arial" charset="0"/>
            </a:endParaRPr>
          </a:p>
        </p:txBody>
      </p:sp>
      <p:sp>
        <p:nvSpPr>
          <p:cNvPr id="9" name="Rectangle 5"/>
          <p:cNvSpPr>
            <a:spLocks noChangeArrowheads="1"/>
          </p:cNvSpPr>
          <p:nvPr/>
        </p:nvSpPr>
        <p:spPr bwMode="auto">
          <a:xfrm>
            <a:off x="490330" y="1258957"/>
            <a:ext cx="8240400" cy="5274365"/>
          </a:xfrm>
          <a:prstGeom prst="rect">
            <a:avLst/>
          </a:prstGeom>
          <a:noFill/>
          <a:ln w="9525" algn="ctr">
            <a:noFill/>
            <a:miter lim="800000"/>
            <a:headEnd/>
            <a:tailEnd/>
          </a:ln>
        </p:spPr>
        <p:txBody>
          <a:bodyPr lIns="0" tIns="0" rIns="0" bIns="0"/>
          <a:lstStyle/>
          <a:p>
            <a:pPr marL="177800" indent="-177800">
              <a:spcAft>
                <a:spcPts val="2800"/>
              </a:spcAft>
              <a:buClr>
                <a:schemeClr val="accent2"/>
              </a:buClr>
              <a:buSzPct val="120000"/>
            </a:pPr>
            <a:r>
              <a:rPr lang="en-GB" sz="2200" dirty="0" smtClean="0">
                <a:solidFill>
                  <a:srgbClr val="F0F0F0"/>
                </a:solidFill>
                <a:latin typeface="+mj-lt"/>
              </a:rPr>
              <a:t>Overview for beauty and personal care in China</a:t>
            </a:r>
            <a:endParaRPr lang="en-GB" sz="2200" dirty="0">
              <a:solidFill>
                <a:srgbClr val="F0F0F0"/>
              </a:solidFill>
              <a:latin typeface="+mj-lt"/>
            </a:endParaRPr>
          </a:p>
          <a:p>
            <a:pPr marL="177800" indent="-177800">
              <a:spcAft>
                <a:spcPts val="2800"/>
              </a:spcAft>
              <a:buClr>
                <a:schemeClr val="accent2"/>
              </a:buClr>
              <a:buSzPct val="120000"/>
            </a:pPr>
            <a:r>
              <a:rPr lang="en-GB" sz="2200" dirty="0" smtClean="0">
                <a:solidFill>
                  <a:srgbClr val="F0F0F0"/>
                </a:solidFill>
                <a:latin typeface="+mj-lt"/>
              </a:rPr>
              <a:t>Consumer trends and manufacturers responses</a:t>
            </a:r>
          </a:p>
          <a:p>
            <a:pPr marL="177800" indent="-177800">
              <a:spcAft>
                <a:spcPts val="2700"/>
              </a:spcAft>
              <a:buClr>
                <a:schemeClr val="accent2"/>
              </a:buClr>
              <a:buSzPct val="120000"/>
              <a:buFont typeface="Symbol" pitchFamily="18" charset="2"/>
              <a:buNone/>
            </a:pPr>
            <a:r>
              <a:rPr lang="en-GB" sz="2200" dirty="0" smtClean="0">
                <a:solidFill>
                  <a:srgbClr val="F0F0F0"/>
                </a:solidFill>
                <a:latin typeface="+mj-lt"/>
              </a:rPr>
              <a:t>New digital opportunities</a:t>
            </a:r>
          </a:p>
          <a:p>
            <a:pPr marL="177800" indent="-177800">
              <a:spcAft>
                <a:spcPts val="2700"/>
              </a:spcAft>
              <a:buClr>
                <a:schemeClr val="accent2"/>
              </a:buClr>
              <a:buSzPct val="120000"/>
              <a:buFont typeface="Symbol" pitchFamily="18" charset="2"/>
              <a:buNone/>
            </a:pPr>
            <a:r>
              <a:rPr lang="en-GB" sz="2200" dirty="0" smtClean="0">
                <a:solidFill>
                  <a:schemeClr val="accent1"/>
                </a:solidFill>
                <a:latin typeface="+mj-lt"/>
              </a:rPr>
              <a:t>Future outlook</a:t>
            </a:r>
            <a:endParaRPr lang="en-GB" sz="2200" dirty="0">
              <a:solidFill>
                <a:schemeClr val="accent1"/>
              </a:solidFill>
              <a:latin typeface="+mj-lt"/>
            </a:endParaRPr>
          </a:p>
        </p:txBody>
      </p:sp>
      <p:pic>
        <p:nvPicPr>
          <p:cNvPr id="3074" name="Picture 2"/>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32" r="32"/>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6411" y="640476"/>
            <a:ext cx="8558229" cy="395295"/>
          </a:xfrm>
        </p:spPr>
        <p:txBody>
          <a:bodyPr>
            <a:normAutofit/>
          </a:bodyPr>
          <a:lstStyle/>
          <a:p>
            <a:r>
              <a:rPr lang="en-GB" sz="1800" b="1" dirty="0" smtClean="0">
                <a:latin typeface="+mj-lt"/>
              </a:rPr>
              <a:t>Forecast of colour cosmetics</a:t>
            </a:r>
            <a:endParaRPr lang="en-GB" sz="1800" b="1" dirty="0">
              <a:latin typeface="+mj-lt"/>
            </a:endParaRPr>
          </a:p>
        </p:txBody>
      </p:sp>
      <p:sp>
        <p:nvSpPr>
          <p:cNvPr id="7" name="Text Placeholder 6"/>
          <p:cNvSpPr>
            <a:spLocks noGrp="1"/>
          </p:cNvSpPr>
          <p:nvPr>
            <p:ph type="body" sz="quarter" idx="11"/>
          </p:nvPr>
        </p:nvSpPr>
        <p:spPr/>
        <p:txBody>
          <a:bodyPr/>
          <a:lstStyle/>
          <a:p>
            <a:r>
              <a:rPr lang="en-GB" dirty="0" smtClean="0"/>
              <a:t>Future outlook</a:t>
            </a:r>
            <a:endParaRPr lang="en-GB" dirty="0"/>
          </a:p>
        </p:txBody>
      </p:sp>
      <p:pic>
        <p:nvPicPr>
          <p:cNvPr id="4098" name="Picture 2" descr="C:\Users\michelle.huang\Desktop\Euromonitor-Dashbo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392" y="1251828"/>
            <a:ext cx="7977390" cy="5435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5771" y="667771"/>
            <a:ext cx="8558229" cy="395295"/>
          </a:xfrm>
        </p:spPr>
        <p:txBody>
          <a:bodyPr>
            <a:normAutofit/>
          </a:bodyPr>
          <a:lstStyle/>
          <a:p>
            <a:r>
              <a:rPr lang="en-GB" sz="1800" b="1" dirty="0" smtClean="0">
                <a:latin typeface="+mj-lt"/>
              </a:rPr>
              <a:t>2014 and beyond</a:t>
            </a:r>
            <a:endParaRPr lang="en-GB" sz="1800" b="1" dirty="0">
              <a:latin typeface="+mj-lt"/>
            </a:endParaRPr>
          </a:p>
        </p:txBody>
      </p:sp>
      <p:sp>
        <p:nvSpPr>
          <p:cNvPr id="7" name="Text Placeholder 6"/>
          <p:cNvSpPr>
            <a:spLocks noGrp="1"/>
          </p:cNvSpPr>
          <p:nvPr>
            <p:ph type="body" sz="quarter" idx="11"/>
          </p:nvPr>
        </p:nvSpPr>
        <p:spPr/>
        <p:txBody>
          <a:bodyPr/>
          <a:lstStyle/>
          <a:p>
            <a:r>
              <a:rPr lang="en-GB" dirty="0" smtClean="0"/>
              <a:t>Future outlook</a:t>
            </a:r>
            <a:endParaRPr lang="en-GB" dirty="0"/>
          </a:p>
        </p:txBody>
      </p:sp>
      <p:graphicFrame>
        <p:nvGraphicFramePr>
          <p:cNvPr id="11" name="Chart 1"/>
          <p:cNvGraphicFramePr>
            <a:graphicFrameLocks/>
          </p:cNvGraphicFramePr>
          <p:nvPr>
            <p:extLst>
              <p:ext uri="{D42A27DB-BD31-4B8C-83A1-F6EECF244321}">
                <p14:modId xmlns:p14="http://schemas.microsoft.com/office/powerpoint/2010/main" val="243491680"/>
              </p:ext>
            </p:extLst>
          </p:nvPr>
        </p:nvGraphicFramePr>
        <p:xfrm>
          <a:off x="136187" y="1569493"/>
          <a:ext cx="6112213" cy="4831307"/>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20"/>
          <p:cNvSpPr>
            <a:spLocks noChangeArrowheads="1"/>
          </p:cNvSpPr>
          <p:nvPr/>
        </p:nvSpPr>
        <p:spPr bwMode="auto">
          <a:xfrm>
            <a:off x="382385" y="1164065"/>
            <a:ext cx="5589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400" b="1" dirty="0" smtClean="0">
                <a:solidFill>
                  <a:srgbClr val="595959"/>
                </a:solidFill>
              </a:rPr>
              <a:t>China </a:t>
            </a:r>
            <a:r>
              <a:rPr lang="en-US" sz="1400" b="1" dirty="0" err="1" smtClean="0">
                <a:solidFill>
                  <a:srgbClr val="595959"/>
                </a:solidFill>
              </a:rPr>
              <a:t>Colour</a:t>
            </a:r>
            <a:r>
              <a:rPr lang="en-US" sz="1400" b="1" dirty="0" smtClean="0">
                <a:solidFill>
                  <a:srgbClr val="595959"/>
                </a:solidFill>
              </a:rPr>
              <a:t> Cosmetics: </a:t>
            </a:r>
            <a:r>
              <a:rPr lang="en-US" sz="1400" b="1" dirty="0">
                <a:solidFill>
                  <a:srgbClr val="595959"/>
                </a:solidFill>
              </a:rPr>
              <a:t>Retail </a:t>
            </a:r>
            <a:r>
              <a:rPr lang="en-US" sz="1400" b="1" dirty="0" smtClean="0">
                <a:solidFill>
                  <a:srgbClr val="595959"/>
                </a:solidFill>
              </a:rPr>
              <a:t>Value, 2014-2019</a:t>
            </a:r>
            <a:endParaRPr lang="en-US" sz="1400" b="1" dirty="0">
              <a:solidFill>
                <a:srgbClr val="595959"/>
              </a:solidFill>
            </a:endParaRPr>
          </a:p>
        </p:txBody>
      </p:sp>
      <p:sp>
        <p:nvSpPr>
          <p:cNvPr id="13" name="Rectangle 72"/>
          <p:cNvSpPr>
            <a:spLocks noChangeArrowheads="1"/>
          </p:cNvSpPr>
          <p:nvPr/>
        </p:nvSpPr>
        <p:spPr bwMode="auto">
          <a:xfrm>
            <a:off x="6384114" y="1345384"/>
            <a:ext cx="275988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GB" sz="4000" dirty="0" smtClean="0">
                <a:cs typeface="Calibri" pitchFamily="34" charset="0"/>
              </a:rPr>
              <a:t>5.9</a:t>
            </a:r>
          </a:p>
          <a:p>
            <a:pPr algn="ctr"/>
            <a:r>
              <a:rPr lang="en-GB" sz="4000" dirty="0">
                <a:cs typeface="Calibri" pitchFamily="34" charset="0"/>
              </a:rPr>
              <a:t>b</a:t>
            </a:r>
            <a:r>
              <a:rPr lang="en-GB" sz="4000" dirty="0" smtClean="0">
                <a:cs typeface="Calibri" pitchFamily="34" charset="0"/>
              </a:rPr>
              <a:t>illion</a:t>
            </a:r>
          </a:p>
          <a:p>
            <a:pPr algn="ctr"/>
            <a:r>
              <a:rPr lang="en-GB" sz="1400" dirty="0" smtClean="0">
                <a:cs typeface="Calibri" pitchFamily="34" charset="0"/>
              </a:rPr>
              <a:t>US$ value  sales from China </a:t>
            </a:r>
            <a:r>
              <a:rPr lang="en-GB" sz="1400" dirty="0">
                <a:cs typeface="Calibri" pitchFamily="34" charset="0"/>
              </a:rPr>
              <a:t> </a:t>
            </a:r>
            <a:r>
              <a:rPr lang="en-GB" sz="1400" dirty="0" smtClean="0">
                <a:cs typeface="Calibri" pitchFamily="34" charset="0"/>
              </a:rPr>
              <a:t>colour cosmetics in 2019</a:t>
            </a:r>
            <a:endParaRPr lang="en-GB" sz="1400" dirty="0">
              <a:cs typeface="Calibri" pitchFamily="34" charset="0"/>
            </a:endParaRPr>
          </a:p>
        </p:txBody>
      </p:sp>
      <p:sp>
        <p:nvSpPr>
          <p:cNvPr id="15" name="Rectangle 72"/>
          <p:cNvSpPr>
            <a:spLocks noChangeArrowheads="1"/>
          </p:cNvSpPr>
          <p:nvPr/>
        </p:nvSpPr>
        <p:spPr bwMode="auto">
          <a:xfrm>
            <a:off x="6384114" y="3983020"/>
            <a:ext cx="275988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GB" sz="4000" dirty="0" smtClean="0">
                <a:cs typeface="Calibri" pitchFamily="34" charset="0"/>
              </a:rPr>
              <a:t>74%</a:t>
            </a:r>
          </a:p>
          <a:p>
            <a:pPr algn="ctr"/>
            <a:r>
              <a:rPr lang="en-GB" sz="1400" dirty="0" smtClean="0">
                <a:cs typeface="Calibri" pitchFamily="34" charset="0"/>
              </a:rPr>
              <a:t>Retail value </a:t>
            </a:r>
            <a:r>
              <a:rPr lang="en-GB" sz="1400" dirty="0">
                <a:cs typeface="Calibri" pitchFamily="34" charset="0"/>
              </a:rPr>
              <a:t>g</a:t>
            </a:r>
            <a:r>
              <a:rPr lang="en-GB" sz="1400" dirty="0" smtClean="0">
                <a:cs typeface="Calibri" pitchFamily="34" charset="0"/>
              </a:rPr>
              <a:t>rowth Over 2014/2019</a:t>
            </a:r>
            <a:endParaRPr lang="en-GB" sz="1400" dirty="0">
              <a:cs typeface="Calibri" pitchFamily="34" charset="0"/>
            </a:endParaRPr>
          </a:p>
        </p:txBody>
      </p:sp>
    </p:spTree>
    <p:extLst>
      <p:ext uri="{BB962C8B-B14F-4D97-AF65-F5344CB8AC3E}">
        <p14:creationId xmlns:p14="http://schemas.microsoft.com/office/powerpoint/2010/main" val="25607183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5771" y="626827"/>
            <a:ext cx="8558229" cy="395295"/>
          </a:xfrm>
        </p:spPr>
        <p:txBody>
          <a:bodyPr>
            <a:normAutofit/>
          </a:bodyPr>
          <a:lstStyle/>
          <a:p>
            <a:r>
              <a:rPr lang="en-GB" sz="1800" b="1" dirty="0" smtClean="0">
                <a:latin typeface="+mj-lt"/>
              </a:rPr>
              <a:t>Channel forecast: internet retailing</a:t>
            </a:r>
            <a:endParaRPr lang="en-GB" sz="1800" b="1" dirty="0">
              <a:latin typeface="+mj-lt"/>
            </a:endParaRPr>
          </a:p>
        </p:txBody>
      </p:sp>
      <p:sp>
        <p:nvSpPr>
          <p:cNvPr id="7" name="Text Placeholder 6"/>
          <p:cNvSpPr>
            <a:spLocks noGrp="1"/>
          </p:cNvSpPr>
          <p:nvPr>
            <p:ph type="body" sz="quarter" idx="11"/>
          </p:nvPr>
        </p:nvSpPr>
        <p:spPr/>
        <p:txBody>
          <a:bodyPr/>
          <a:lstStyle/>
          <a:p>
            <a:r>
              <a:rPr lang="en-GB" dirty="0" smtClean="0"/>
              <a:t>Future outlook</a:t>
            </a:r>
            <a:endParaRPr lang="en-GB" dirty="0"/>
          </a:p>
        </p:txBody>
      </p:sp>
      <p:pic>
        <p:nvPicPr>
          <p:cNvPr id="1026" name="Picture 2" descr="C:\Users\michelle.huang\Desktop\Euromonitor-Dashbo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94" y="1128997"/>
            <a:ext cx="7095983" cy="49034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72"/>
          <p:cNvSpPr>
            <a:spLocks noChangeArrowheads="1"/>
          </p:cNvSpPr>
          <p:nvPr/>
        </p:nvSpPr>
        <p:spPr bwMode="auto">
          <a:xfrm>
            <a:off x="7738279" y="2045038"/>
            <a:ext cx="1228299"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GB" sz="4000" dirty="0" smtClean="0">
                <a:cs typeface="Calibri" pitchFamily="34" charset="0"/>
              </a:rPr>
              <a:t>26%</a:t>
            </a:r>
          </a:p>
          <a:p>
            <a:pPr algn="ctr"/>
            <a:r>
              <a:rPr lang="en-GB" sz="1400" dirty="0" smtClean="0">
                <a:cs typeface="Calibri" pitchFamily="34" charset="0"/>
              </a:rPr>
              <a:t>Value sales from internet retailing in 2019, up from 19% </a:t>
            </a:r>
            <a:r>
              <a:rPr lang="en-GB" sz="1400" smtClean="0">
                <a:cs typeface="Calibri" pitchFamily="34" charset="0"/>
              </a:rPr>
              <a:t>in 2014</a:t>
            </a:r>
            <a:endParaRPr lang="en-GB" sz="1400" dirty="0">
              <a:cs typeface="Calibri" pitchFamily="34" charset="0"/>
            </a:endParaRPr>
          </a:p>
        </p:txBody>
      </p:sp>
    </p:spTree>
    <p:extLst>
      <p:ext uri="{BB962C8B-B14F-4D97-AF65-F5344CB8AC3E}">
        <p14:creationId xmlns:p14="http://schemas.microsoft.com/office/powerpoint/2010/main" val="41269374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5771" y="675612"/>
            <a:ext cx="8558229" cy="395295"/>
          </a:xfrm>
        </p:spPr>
        <p:txBody>
          <a:bodyPr>
            <a:normAutofit/>
          </a:bodyPr>
          <a:lstStyle/>
          <a:p>
            <a:r>
              <a:rPr lang="en-GB" sz="1800" b="1" dirty="0" smtClean="0">
                <a:latin typeface="+mj-lt"/>
              </a:rPr>
              <a:t>Outlook Focus</a:t>
            </a:r>
            <a:endParaRPr lang="en-GB" sz="1800" b="1" dirty="0">
              <a:latin typeface="+mj-lt"/>
            </a:endParaRPr>
          </a:p>
        </p:txBody>
      </p:sp>
      <p:sp>
        <p:nvSpPr>
          <p:cNvPr id="7" name="Text Placeholder 6"/>
          <p:cNvSpPr>
            <a:spLocks noGrp="1"/>
          </p:cNvSpPr>
          <p:nvPr>
            <p:ph type="body" sz="quarter" idx="11"/>
          </p:nvPr>
        </p:nvSpPr>
        <p:spPr/>
        <p:txBody>
          <a:bodyPr/>
          <a:lstStyle/>
          <a:p>
            <a:r>
              <a:rPr lang="en-GB" dirty="0" smtClean="0"/>
              <a:t>Future outlook</a:t>
            </a:r>
            <a:endParaRPr lang="en-GB" dirty="0"/>
          </a:p>
        </p:txBody>
      </p:sp>
      <p:graphicFrame>
        <p:nvGraphicFramePr>
          <p:cNvPr id="9" name="Diagram 8"/>
          <p:cNvGraphicFramePr/>
          <p:nvPr>
            <p:extLst>
              <p:ext uri="{D42A27DB-BD31-4B8C-83A1-F6EECF244321}">
                <p14:modId xmlns:p14="http://schemas.microsoft.com/office/powerpoint/2010/main" val="3793076635"/>
              </p:ext>
            </p:extLst>
          </p:nvPr>
        </p:nvGraphicFramePr>
        <p:xfrm>
          <a:off x="204716" y="941696"/>
          <a:ext cx="8693623" cy="5813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177422" y="5964071"/>
            <a:ext cx="8720918" cy="709683"/>
          </a:xfrm>
          <a:prstGeom prst="rect">
            <a:avLst/>
          </a:prstGeom>
          <a:solidFill>
            <a:schemeClr val="accent2">
              <a:lumMod val="60000"/>
              <a:lumOff val="40000"/>
            </a:schemeClr>
          </a:solidFill>
          <a:ln>
            <a:solidFill>
              <a:schemeClr val="accent2">
                <a:lumMod val="75000"/>
              </a:schemeClr>
            </a:solidFill>
          </a:ln>
        </p:spPr>
        <p:txBody>
          <a:bodyPr wrap="square" lIns="0" tIns="0" rIns="0" bIns="0" rtlCol="0" anchor="t" anchorCtr="0">
            <a:noAutofit/>
          </a:bodyPr>
          <a:lstStyle/>
          <a:p>
            <a:pPr marL="91440" indent="-109728" algn="ctr" fontAlgn="auto">
              <a:lnSpc>
                <a:spcPts val="1600"/>
              </a:lnSpc>
              <a:spcBef>
                <a:spcPts val="150"/>
              </a:spcBef>
              <a:spcAft>
                <a:spcPts val="150"/>
              </a:spcAft>
              <a:buClr>
                <a:srgbClr val="77787B"/>
              </a:buClr>
              <a:buSzPct val="100000"/>
            </a:pPr>
            <a:endParaRPr lang="en-GB" sz="1600" b="1" dirty="0" smtClean="0">
              <a:solidFill>
                <a:schemeClr val="bg2"/>
              </a:solidFill>
              <a:latin typeface="Georgia" pitchFamily="18" charset="0"/>
            </a:endParaRPr>
          </a:p>
          <a:p>
            <a:pPr marL="91440" indent="-109728" algn="ctr" fontAlgn="auto">
              <a:lnSpc>
                <a:spcPts val="1600"/>
              </a:lnSpc>
              <a:spcBef>
                <a:spcPts val="150"/>
              </a:spcBef>
              <a:spcAft>
                <a:spcPts val="150"/>
              </a:spcAft>
              <a:buClr>
                <a:srgbClr val="77787B"/>
              </a:buClr>
              <a:buSzPct val="100000"/>
            </a:pPr>
            <a:r>
              <a:rPr lang="en-GB" sz="1600" b="1" dirty="0" smtClean="0">
                <a:solidFill>
                  <a:schemeClr val="bg2"/>
                </a:solidFill>
              </a:rPr>
              <a:t>As </a:t>
            </a:r>
            <a:r>
              <a:rPr lang="en-GB" sz="1600" b="1" dirty="0">
                <a:solidFill>
                  <a:schemeClr val="bg2"/>
                </a:solidFill>
              </a:rPr>
              <a:t>always brands that are able to understand consumers and their motivation for buying </a:t>
            </a:r>
            <a:r>
              <a:rPr lang="en-GB" sz="1600" b="1" dirty="0" smtClean="0">
                <a:solidFill>
                  <a:schemeClr val="bg2"/>
                </a:solidFill>
              </a:rPr>
              <a:t>colour cosmetics will </a:t>
            </a:r>
            <a:r>
              <a:rPr lang="en-GB" sz="1600" b="1" dirty="0">
                <a:solidFill>
                  <a:schemeClr val="bg2"/>
                </a:solidFill>
              </a:rPr>
              <a:t>perform best</a:t>
            </a:r>
            <a:endParaRPr lang="en-GB" sz="1600" b="1" dirty="0" smtClean="0">
              <a:solidFill>
                <a:schemeClr val="bg2"/>
              </a:solidFill>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1" descr="verC4B8.tmp.png"/>
          <p:cNvPicPr>
            <a:picLocks/>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6868" name="TextBox 3"/>
          <p:cNvSpPr txBox="1">
            <a:spLocks noChangeArrowheads="1"/>
          </p:cNvSpPr>
          <p:nvPr/>
        </p:nvSpPr>
        <p:spPr bwMode="auto">
          <a:xfrm>
            <a:off x="1944534" y="2402237"/>
            <a:ext cx="3289546" cy="577473"/>
          </a:xfrm>
          <a:prstGeom prst="rect">
            <a:avLst/>
          </a:prstGeom>
          <a:noFill/>
          <a:ln w="9525">
            <a:noFill/>
            <a:miter lim="800000"/>
            <a:headEnd/>
            <a:tailEnd/>
          </a:ln>
        </p:spPr>
        <p:txBody>
          <a:bodyPr lIns="38487" tIns="19244" rIns="38487" bIns="19244">
            <a:spAutoFit/>
          </a:bodyPr>
          <a:lstStyle/>
          <a:p>
            <a:r>
              <a:rPr lang="en-GB" altLang="zh-CN" sz="1700" b="1" dirty="0" smtClean="0">
                <a:solidFill>
                  <a:srgbClr val="F17A20"/>
                </a:solidFill>
                <a:latin typeface="+mj-lt"/>
              </a:rPr>
              <a:t>THANKS </a:t>
            </a:r>
            <a:r>
              <a:rPr lang="en-GB" altLang="zh-CN" sz="1700" b="1" dirty="0">
                <a:solidFill>
                  <a:srgbClr val="F17A20"/>
                </a:solidFill>
                <a:latin typeface="+mj-lt"/>
              </a:rPr>
              <a:t>FOR LISTENING</a:t>
            </a:r>
          </a:p>
          <a:p>
            <a:endParaRPr lang="en-GB" altLang="zh-CN" dirty="0">
              <a:latin typeface="+mj-lt"/>
            </a:endParaRPr>
          </a:p>
        </p:txBody>
      </p:sp>
      <p:sp>
        <p:nvSpPr>
          <p:cNvPr id="36869" name="TextBox 4"/>
          <p:cNvSpPr txBox="1">
            <a:spLocks noChangeArrowheads="1"/>
          </p:cNvSpPr>
          <p:nvPr/>
        </p:nvSpPr>
        <p:spPr bwMode="auto">
          <a:xfrm>
            <a:off x="1960173" y="3011099"/>
            <a:ext cx="2981478" cy="562084"/>
          </a:xfrm>
          <a:prstGeom prst="rect">
            <a:avLst/>
          </a:prstGeom>
          <a:noFill/>
          <a:ln w="9525">
            <a:noFill/>
            <a:miter lim="800000"/>
            <a:headEnd/>
            <a:tailEnd/>
          </a:ln>
        </p:spPr>
        <p:txBody>
          <a:bodyPr wrap="square" lIns="38487" tIns="19244" rIns="38487" bIns="19244">
            <a:spAutoFit/>
          </a:bodyPr>
          <a:lstStyle/>
          <a:p>
            <a:r>
              <a:rPr lang="en-GB" altLang="zh-CN" sz="1600" b="1" dirty="0" smtClean="0">
                <a:solidFill>
                  <a:srgbClr val="585858"/>
                </a:solidFill>
              </a:rPr>
              <a:t>Michelle M</a:t>
            </a:r>
            <a:r>
              <a:rPr lang="en-US" altLang="zh-CN" sz="1600" b="1" dirty="0" err="1" smtClean="0">
                <a:solidFill>
                  <a:srgbClr val="585858"/>
                </a:solidFill>
              </a:rPr>
              <a:t>ai</a:t>
            </a:r>
            <a:endParaRPr lang="en-GB" altLang="zh-CN" sz="1600" b="1" dirty="0">
              <a:solidFill>
                <a:srgbClr val="585858"/>
              </a:solidFill>
            </a:endParaRPr>
          </a:p>
          <a:p>
            <a:endParaRPr lang="en-GB" altLang="zh-CN" dirty="0"/>
          </a:p>
        </p:txBody>
      </p:sp>
      <p:sp>
        <p:nvSpPr>
          <p:cNvPr id="36870" name="TextBox 5"/>
          <p:cNvSpPr txBox="1">
            <a:spLocks noChangeArrowheads="1"/>
          </p:cNvSpPr>
          <p:nvPr/>
        </p:nvSpPr>
        <p:spPr bwMode="auto">
          <a:xfrm>
            <a:off x="1960173" y="3464979"/>
            <a:ext cx="3837511" cy="715972"/>
          </a:xfrm>
          <a:prstGeom prst="rect">
            <a:avLst/>
          </a:prstGeom>
          <a:noFill/>
          <a:ln w="9525">
            <a:noFill/>
            <a:miter lim="800000"/>
            <a:headEnd/>
            <a:tailEnd/>
          </a:ln>
        </p:spPr>
        <p:txBody>
          <a:bodyPr wrap="square" lIns="38487" tIns="19244" rIns="38487" bIns="19244">
            <a:spAutoFit/>
          </a:bodyPr>
          <a:lstStyle/>
          <a:p>
            <a:r>
              <a:rPr lang="en-GB" altLang="zh-CN" sz="1300" dirty="0" smtClean="0">
                <a:solidFill>
                  <a:srgbClr val="585858"/>
                </a:solidFill>
              </a:rPr>
              <a:t>Business Development Account Manager </a:t>
            </a:r>
            <a:endParaRPr lang="en-GB" altLang="zh-CN" sz="1300" dirty="0">
              <a:solidFill>
                <a:srgbClr val="585858"/>
              </a:solidFill>
            </a:endParaRPr>
          </a:p>
          <a:p>
            <a:r>
              <a:rPr lang="en-GB" altLang="zh-CN" sz="1300" dirty="0" smtClean="0">
                <a:solidFill>
                  <a:srgbClr val="585858"/>
                </a:solidFill>
              </a:rPr>
              <a:t>Diwen.Mai@euromonitor.com.cn</a:t>
            </a:r>
            <a:endParaRPr lang="en-GB" altLang="zh-CN" sz="1300" dirty="0">
              <a:solidFill>
                <a:srgbClr val="585858"/>
              </a:solidFill>
            </a:endParaRPr>
          </a:p>
          <a:p>
            <a:endParaRPr lang="en-GB" altLang="zh-CN" dirty="0">
              <a:latin typeface="Calibri" pitchFamily="34" charset="0"/>
            </a:endParaRPr>
          </a:p>
        </p:txBody>
      </p:sp>
      <p:sp>
        <p:nvSpPr>
          <p:cNvPr id="36871" name="TextBox 6"/>
          <p:cNvSpPr txBox="1">
            <a:spLocks noChangeArrowheads="1"/>
          </p:cNvSpPr>
          <p:nvPr/>
        </p:nvSpPr>
        <p:spPr bwMode="auto">
          <a:xfrm>
            <a:off x="1162549" y="5828470"/>
            <a:ext cx="1324160" cy="423585"/>
          </a:xfrm>
          <a:prstGeom prst="rect">
            <a:avLst/>
          </a:prstGeom>
          <a:noFill/>
          <a:ln w="9525">
            <a:noFill/>
            <a:miter lim="800000"/>
            <a:headEnd/>
            <a:tailEnd/>
          </a:ln>
        </p:spPr>
        <p:txBody>
          <a:bodyPr lIns="38487" tIns="19244" rIns="38487" bIns="19244">
            <a:spAutoFit/>
          </a:bodyPr>
          <a:lstStyle/>
          <a:p>
            <a:r>
              <a:rPr lang="en-GB" altLang="zh-CN" sz="700" dirty="0">
                <a:solidFill>
                  <a:srgbClr val="BCBCBC"/>
                </a:solidFill>
                <a:latin typeface="Times New Roman" pitchFamily="18" charset="0"/>
              </a:rPr>
              <a:t>© </a:t>
            </a:r>
            <a:r>
              <a:rPr lang="en-GB" altLang="zh-CN" sz="700" dirty="0" err="1">
                <a:solidFill>
                  <a:srgbClr val="BCBCBC"/>
                </a:solidFill>
                <a:latin typeface="Times New Roman" pitchFamily="18" charset="0"/>
              </a:rPr>
              <a:t>Euromonitor</a:t>
            </a:r>
            <a:r>
              <a:rPr lang="en-GB" altLang="zh-CN" sz="700" dirty="0">
                <a:solidFill>
                  <a:srgbClr val="BCBCBC"/>
                </a:solidFill>
                <a:latin typeface="Times New Roman" pitchFamily="18" charset="0"/>
              </a:rPr>
              <a:t> International</a:t>
            </a:r>
          </a:p>
          <a:p>
            <a:endParaRPr lang="en-GB" altLang="zh-CN" dirty="0">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arketingTemplate">
  <a:themeElements>
    <a:clrScheme name="EMI-colors-v1">
      <a:dk1>
        <a:srgbClr val="595959"/>
      </a:dk1>
      <a:lt1>
        <a:srgbClr val="FFFFFF"/>
      </a:lt1>
      <a:dk2>
        <a:srgbClr val="000000"/>
      </a:dk2>
      <a:lt2>
        <a:srgbClr val="FFFFFF"/>
      </a:lt2>
      <a:accent1>
        <a:srgbClr val="F27C21"/>
      </a:accent1>
      <a:accent2>
        <a:srgbClr val="5D87A0"/>
      </a:accent2>
      <a:accent3>
        <a:srgbClr val="02AED9"/>
      </a:accent3>
      <a:accent4>
        <a:srgbClr val="CEA7CE"/>
      </a:accent4>
      <a:accent5>
        <a:srgbClr val="FFD200"/>
      </a:accent5>
      <a:accent6>
        <a:srgbClr val="C44D51"/>
      </a:accent6>
      <a:hlink>
        <a:srgbClr val="02AED9"/>
      </a:hlink>
      <a:folHlink>
        <a:srgbClr val="5D87A0"/>
      </a:folHlink>
    </a:clrScheme>
    <a:fontScheme name="Passport-v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chor="t" anchorCtr="0">
        <a:noAutofit/>
      </a:bodyPr>
      <a:lstStyle>
        <a:defPPr marL="91440" indent="-109728" fontAlgn="auto">
          <a:lnSpc>
            <a:spcPts val="1600"/>
          </a:lnSpc>
          <a:spcBef>
            <a:spcPts val="150"/>
          </a:spcBef>
          <a:spcAft>
            <a:spcPts val="150"/>
          </a:spcAft>
          <a:buClr>
            <a:srgbClr val="77787B"/>
          </a:buClr>
          <a:buSzPct val="100000"/>
          <a:defRPr sz="1300" dirty="0" err="1" smtClean="0">
            <a:solidFill>
              <a:srgbClr val="595959"/>
            </a:solidFill>
            <a:latin typeface="Georgia" pitchFamily="18"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ssport-colors-v1">
    <a:dk1>
      <a:srgbClr val="595959"/>
    </a:dk1>
    <a:lt1>
      <a:srgbClr val="FFFFFF"/>
    </a:lt1>
    <a:dk2>
      <a:srgbClr val="000000"/>
    </a:dk2>
    <a:lt2>
      <a:srgbClr val="FFFFFF"/>
    </a:lt2>
    <a:accent1>
      <a:srgbClr val="02AED9"/>
    </a:accent1>
    <a:accent2>
      <a:srgbClr val="5D87A0"/>
    </a:accent2>
    <a:accent3>
      <a:srgbClr val="F27C21"/>
    </a:accent3>
    <a:accent4>
      <a:srgbClr val="92278F"/>
    </a:accent4>
    <a:accent5>
      <a:srgbClr val="50B848"/>
    </a:accent5>
    <a:accent6>
      <a:srgbClr val="DA2128"/>
    </a:accent6>
    <a:hlink>
      <a:srgbClr val="02AED9"/>
    </a:hlink>
    <a:folHlink>
      <a:srgbClr val="5D87A0"/>
    </a:folHlink>
  </a:clrScheme>
  <a:fontScheme name="Passport-v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passport-colors-v1">
    <a:dk1>
      <a:srgbClr val="595959"/>
    </a:dk1>
    <a:lt1>
      <a:srgbClr val="FFFFFF"/>
    </a:lt1>
    <a:dk2>
      <a:srgbClr val="000000"/>
    </a:dk2>
    <a:lt2>
      <a:srgbClr val="FFFFFF"/>
    </a:lt2>
    <a:accent1>
      <a:srgbClr val="02AED9"/>
    </a:accent1>
    <a:accent2>
      <a:srgbClr val="5D87A0"/>
    </a:accent2>
    <a:accent3>
      <a:srgbClr val="F27C21"/>
    </a:accent3>
    <a:accent4>
      <a:srgbClr val="92278F"/>
    </a:accent4>
    <a:accent5>
      <a:srgbClr val="50B848"/>
    </a:accent5>
    <a:accent6>
      <a:srgbClr val="DA2128"/>
    </a:accent6>
    <a:hlink>
      <a:srgbClr val="02AED9"/>
    </a:hlink>
    <a:folHlink>
      <a:srgbClr val="5D87A0"/>
    </a:folHlink>
  </a:clrScheme>
  <a:fontScheme name="Passport-v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marketingTemplate 2011</Template>
  <TotalTime>9902</TotalTime>
  <Words>3949</Words>
  <Application>Microsoft Office PowerPoint</Application>
  <PresentationFormat>On-screen Show (4:3)</PresentationFormat>
  <Paragraphs>255</Paragraphs>
  <Slides>23</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宋体</vt:lpstr>
      <vt:lpstr>微软雅黑</vt:lpstr>
      <vt:lpstr>Arial</vt:lpstr>
      <vt:lpstr>Calibri</vt:lpstr>
      <vt:lpstr>Georgia</vt:lpstr>
      <vt:lpstr>Palatino Linotype</vt:lpstr>
      <vt:lpstr>Symbol</vt:lpstr>
      <vt:lpstr>Tahoma</vt:lpstr>
      <vt:lpstr>Times New Roman</vt:lpstr>
      <vt:lpstr>Wingdings</vt:lpstr>
      <vt:lpstr>marketingTemplate</vt:lpstr>
      <vt:lpstr>Unlocking China’s colour cosmetics Market Potential 2014 and beyond</vt:lpstr>
      <vt:lpstr>PowerPoint Presentation</vt:lpstr>
      <vt:lpstr>PowerPoint Presentation</vt:lpstr>
      <vt:lpstr>PowerPoint Presentation</vt:lpstr>
      <vt:lpstr>China  as driving force in global beauty and personal care</vt:lpstr>
      <vt:lpstr>China Beauty and personal Care: categories’ dynamics</vt:lpstr>
      <vt:lpstr>PowerPoint Presentation</vt:lpstr>
      <vt:lpstr>Korean Wave in Colour Cosmetics: cushion foundation</vt:lpstr>
      <vt:lpstr>Cushion impact in other colour cosmetics</vt:lpstr>
      <vt:lpstr>Korean Wave in China: Cushion Foundation</vt:lpstr>
      <vt:lpstr>Foundation innovation: drop formats</vt:lpstr>
      <vt:lpstr>Lip products: most dynamic in 2014/2015</vt:lpstr>
      <vt:lpstr>Local players on the rise</vt:lpstr>
      <vt:lpstr>PowerPoint Presentation</vt:lpstr>
      <vt:lpstr>THE changing retailing landscape of colour cosmetics</vt:lpstr>
      <vt:lpstr>Changes in colour cosmetics marketing and advertising</vt:lpstr>
      <vt:lpstr>Popularity of Beauty Blogging</vt:lpstr>
      <vt:lpstr>PowerPoint Presentation</vt:lpstr>
      <vt:lpstr>Forecast of colour cosmetics</vt:lpstr>
      <vt:lpstr>2014 and beyond</vt:lpstr>
      <vt:lpstr>Channel forecast: internet retailing</vt:lpstr>
      <vt:lpstr>Outlook Focus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Serena.Jian</dc:creator>
  <cp:lastModifiedBy>Diwen Mai</cp:lastModifiedBy>
  <cp:revision>863</cp:revision>
  <cp:lastPrinted>2011-06-02T10:58:30Z</cp:lastPrinted>
  <dcterms:created xsi:type="dcterms:W3CDTF">2010-05-25T16:01:29Z</dcterms:created>
  <dcterms:modified xsi:type="dcterms:W3CDTF">2015-06-16T07:10:48Z</dcterms:modified>
</cp:coreProperties>
</file>