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6" r:id="rId1"/>
  </p:sldMasterIdLst>
  <p:sldIdLst>
    <p:sldId id="256" r:id="rId2"/>
    <p:sldId id="258" r:id="rId3"/>
    <p:sldId id="308" r:id="rId4"/>
    <p:sldId id="265" r:id="rId5"/>
    <p:sldId id="273" r:id="rId6"/>
    <p:sldId id="269" r:id="rId7"/>
    <p:sldId id="296" r:id="rId8"/>
    <p:sldId id="312" r:id="rId9"/>
    <p:sldId id="289" r:id="rId10"/>
    <p:sldId id="306" r:id="rId11"/>
    <p:sldId id="313" r:id="rId12"/>
    <p:sldId id="310" r:id="rId13"/>
    <p:sldId id="281" r:id="rId14"/>
    <p:sldId id="298" r:id="rId15"/>
    <p:sldId id="285" r:id="rId16"/>
    <p:sldId id="299" r:id="rId17"/>
    <p:sldId id="284" r:id="rId18"/>
    <p:sldId id="300" r:id="rId19"/>
    <p:sldId id="283" r:id="rId20"/>
    <p:sldId id="286" r:id="rId21"/>
    <p:sldId id="287" r:id="rId22"/>
    <p:sldId id="293" r:id="rId23"/>
    <p:sldId id="294" r:id="rId24"/>
    <p:sldId id="295" r:id="rId25"/>
    <p:sldId id="297" r:id="rId26"/>
    <p:sldId id="314" r:id="rId27"/>
    <p:sldId id="320" r:id="rId28"/>
    <p:sldId id="316" r:id="rId29"/>
    <p:sldId id="317" r:id="rId30"/>
    <p:sldId id="318" r:id="rId31"/>
    <p:sldId id="319" r:id="rId3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72" autoAdjust="0"/>
  </p:normalViewPr>
  <p:slideViewPr>
    <p:cSldViewPr>
      <p:cViewPr varScale="1">
        <p:scale>
          <a:sx n="61" d="100"/>
          <a:sy n="61" d="100"/>
        </p:scale>
        <p:origin x="-1392" y="-84"/>
      </p:cViewPr>
      <p:guideLst>
        <p:guide orient="horz" pos="2160"/>
        <p:guide pos="2880"/>
      </p:guideLst>
    </p:cSldViewPr>
  </p:slideViewPr>
  <p:outlineViewPr>
    <p:cViewPr>
      <p:scale>
        <a:sx n="33" d="100"/>
        <a:sy n="33" d="100"/>
      </p:scale>
      <p:origin x="6" y="15990"/>
    </p:cViewPr>
    <p:sldLst>
      <p:sld r:id="rId1" collapse="1"/>
      <p:sld r:id="rId2"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_rels/viewProps.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oleObject" Target="file:///C:\Users\xfshi\Desktop\&#21307;&#30103;&#22120;&#26800;&#29992;&#29983;&#29289;&#21307;&#29992;&#26448;&#26009;\&#24066;&#22330;&#35268;&#27169;.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xfshi\Desktop\&#21307;&#30103;&#22120;&#26800;&#29992;&#29983;&#29289;&#21307;&#29992;&#26448;&#26009;\&#24066;&#22330;&#35268;&#27169;.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xfshi\Desktop\&#21307;&#30103;&#22120;&#26800;&#29992;&#29983;&#29289;&#21307;&#29992;&#26448;&#26009;\&#24066;&#22330;&#35268;&#2716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dLbls>
          <c:showLegendKey val="0"/>
          <c:showVal val="0"/>
          <c:showCatName val="0"/>
          <c:showSerName val="0"/>
          <c:showPercent val="0"/>
          <c:showBubbleSize val="0"/>
        </c:dLbls>
        <c:gapWidth val="150"/>
        <c:axId val="143286272"/>
        <c:axId val="130962560"/>
      </c:barChart>
      <c:catAx>
        <c:axId val="143286272"/>
        <c:scaling>
          <c:orientation val="minMax"/>
        </c:scaling>
        <c:delete val="0"/>
        <c:axPos val="b"/>
        <c:numFmt formatCode="General" sourceLinked="1"/>
        <c:majorTickMark val="out"/>
        <c:minorTickMark val="none"/>
        <c:tickLblPos val="nextTo"/>
        <c:crossAx val="130962560"/>
        <c:crosses val="autoZero"/>
        <c:auto val="1"/>
        <c:lblAlgn val="ctr"/>
        <c:lblOffset val="100"/>
        <c:noMultiLvlLbl val="0"/>
      </c:catAx>
      <c:valAx>
        <c:axId val="130962560"/>
        <c:scaling>
          <c:orientation val="minMax"/>
        </c:scaling>
        <c:delete val="0"/>
        <c:axPos val="l"/>
        <c:majorGridlines/>
        <c:numFmt formatCode="0_ " sourceLinked="1"/>
        <c:majorTickMark val="out"/>
        <c:minorTickMark val="none"/>
        <c:tickLblPos val="nextTo"/>
        <c:crossAx val="14328627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4.8748906386701686E-3"/>
          <c:y val="9.2592592592592587E-3"/>
        </c:manualLayout>
      </c:layout>
      <c:overlay val="0"/>
    </c:title>
    <c:autoTitleDeleted val="0"/>
    <c:plotArea>
      <c:layout/>
      <c:barChart>
        <c:barDir val="col"/>
        <c:grouping val="clustered"/>
        <c:varyColors val="0"/>
        <c:ser>
          <c:idx val="0"/>
          <c:order val="0"/>
          <c:tx>
            <c:strRef>
              <c:f>Sheet1!$E$3</c:f>
              <c:strCache>
                <c:ptCount val="1"/>
                <c:pt idx="0">
                  <c:v>销售额，亿美元</c:v>
                </c:pt>
              </c:strCache>
            </c:strRef>
          </c:tx>
          <c:invertIfNegative val="0"/>
          <c:dLbls>
            <c:showLegendKey val="0"/>
            <c:showVal val="1"/>
            <c:showCatName val="0"/>
            <c:showSerName val="0"/>
            <c:showPercent val="0"/>
            <c:showBubbleSize val="0"/>
            <c:showLeaderLines val="0"/>
          </c:dLbls>
          <c:cat>
            <c:numRef>
              <c:f>Sheet1!$D$4:$D$20</c:f>
              <c:numCache>
                <c:formatCode>General</c:formatCode>
                <c:ptCount val="17"/>
                <c:pt idx="0">
                  <c:v>1997</c:v>
                </c:pt>
                <c:pt idx="2">
                  <c:v>1999</c:v>
                </c:pt>
                <c:pt idx="4">
                  <c:v>2001</c:v>
                </c:pt>
                <c:pt idx="6">
                  <c:v>2003</c:v>
                </c:pt>
                <c:pt idx="8">
                  <c:v>2005</c:v>
                </c:pt>
                <c:pt idx="10">
                  <c:v>2009</c:v>
                </c:pt>
                <c:pt idx="12">
                  <c:v>2011</c:v>
                </c:pt>
                <c:pt idx="14">
                  <c:v>2013</c:v>
                </c:pt>
                <c:pt idx="16">
                  <c:v>2015</c:v>
                </c:pt>
              </c:numCache>
            </c:numRef>
          </c:cat>
          <c:val>
            <c:numRef>
              <c:f>Sheet1!$E$4:$E$20</c:f>
              <c:numCache>
                <c:formatCode>General</c:formatCode>
                <c:ptCount val="17"/>
                <c:pt idx="0" formatCode="0_ ">
                  <c:v>1370</c:v>
                </c:pt>
                <c:pt idx="2" formatCode="0_ ">
                  <c:v>1580</c:v>
                </c:pt>
                <c:pt idx="4" formatCode="0_ ">
                  <c:v>1755</c:v>
                </c:pt>
                <c:pt idx="6" formatCode="0_ ">
                  <c:v>1961</c:v>
                </c:pt>
                <c:pt idx="8" formatCode="0_ ">
                  <c:v>2246</c:v>
                </c:pt>
                <c:pt idx="10" formatCode="0_ ">
                  <c:v>2900</c:v>
                </c:pt>
                <c:pt idx="12" formatCode="0_ ">
                  <c:v>3120</c:v>
                </c:pt>
                <c:pt idx="14" formatCode="0_ ">
                  <c:v>3439.8</c:v>
                </c:pt>
                <c:pt idx="16" formatCode="0_ ">
                  <c:v>3792.3795000000005</c:v>
                </c:pt>
              </c:numCache>
            </c:numRef>
          </c:val>
        </c:ser>
        <c:dLbls>
          <c:showLegendKey val="0"/>
          <c:showVal val="0"/>
          <c:showCatName val="0"/>
          <c:showSerName val="0"/>
          <c:showPercent val="0"/>
          <c:showBubbleSize val="0"/>
        </c:dLbls>
        <c:gapWidth val="150"/>
        <c:axId val="143336192"/>
        <c:axId val="143337728"/>
      </c:barChart>
      <c:catAx>
        <c:axId val="143336192"/>
        <c:scaling>
          <c:orientation val="minMax"/>
        </c:scaling>
        <c:delete val="0"/>
        <c:axPos val="b"/>
        <c:numFmt formatCode="General" sourceLinked="1"/>
        <c:majorTickMark val="out"/>
        <c:minorTickMark val="none"/>
        <c:tickLblPos val="nextTo"/>
        <c:crossAx val="143337728"/>
        <c:crosses val="autoZero"/>
        <c:auto val="1"/>
        <c:lblAlgn val="ctr"/>
        <c:lblOffset val="100"/>
        <c:noMultiLvlLbl val="0"/>
      </c:catAx>
      <c:valAx>
        <c:axId val="143337728"/>
        <c:scaling>
          <c:orientation val="minMax"/>
        </c:scaling>
        <c:delete val="0"/>
        <c:axPos val="l"/>
        <c:majorGridlines/>
        <c:numFmt formatCode="0_ " sourceLinked="1"/>
        <c:majorTickMark val="out"/>
        <c:minorTickMark val="none"/>
        <c:tickLblPos val="nextTo"/>
        <c:crossAx val="143336192"/>
        <c:crosses val="autoZero"/>
        <c:crossBetween val="between"/>
      </c:valAx>
    </c:plotArea>
    <c:plotVisOnly val="1"/>
    <c:dispBlanksAs val="gap"/>
    <c:showDLblsOverMax val="0"/>
  </c:chart>
  <c:txPr>
    <a:bodyPr/>
    <a:lstStyle/>
    <a:p>
      <a:pPr>
        <a:defRPr sz="16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zh-CN" altLang="en-US" dirty="0" smtClean="0"/>
              <a:t>销售额，亿元</a:t>
            </a:r>
            <a:endParaRPr lang="en-US" altLang="zh-CN" dirty="0"/>
          </a:p>
        </c:rich>
      </c:tx>
      <c:layout>
        <c:manualLayout>
          <c:xMode val="edge"/>
          <c:yMode val="edge"/>
          <c:x val="3.6624890638670179E-2"/>
          <c:y val="3.2407407407407406E-2"/>
        </c:manualLayout>
      </c:layout>
      <c:overlay val="0"/>
    </c:title>
    <c:autoTitleDeleted val="0"/>
    <c:plotArea>
      <c:layout/>
      <c:barChart>
        <c:barDir val="col"/>
        <c:grouping val="clustered"/>
        <c:varyColors val="0"/>
        <c:ser>
          <c:idx val="0"/>
          <c:order val="0"/>
          <c:tx>
            <c:strRef>
              <c:f>Sheet1!$G$43</c:f>
              <c:strCache>
                <c:ptCount val="1"/>
                <c:pt idx="0">
                  <c:v>市场容量(亿元)</c:v>
                </c:pt>
              </c:strCache>
            </c:strRef>
          </c:tx>
          <c:invertIfNegative val="0"/>
          <c:cat>
            <c:numRef>
              <c:f>Sheet1!$F$44:$F$49</c:f>
              <c:numCache>
                <c:formatCode>General</c:formatCode>
                <c:ptCount val="6"/>
                <c:pt idx="0">
                  <c:v>2010</c:v>
                </c:pt>
                <c:pt idx="1">
                  <c:v>2011</c:v>
                </c:pt>
                <c:pt idx="2">
                  <c:v>2012</c:v>
                </c:pt>
                <c:pt idx="3">
                  <c:v>2013</c:v>
                </c:pt>
                <c:pt idx="4">
                  <c:v>2014</c:v>
                </c:pt>
                <c:pt idx="5">
                  <c:v>2015</c:v>
                </c:pt>
              </c:numCache>
            </c:numRef>
          </c:cat>
          <c:val>
            <c:numRef>
              <c:f>Sheet1!$G$44:$G$49</c:f>
              <c:numCache>
                <c:formatCode>General</c:formatCode>
                <c:ptCount val="6"/>
                <c:pt idx="0">
                  <c:v>1060</c:v>
                </c:pt>
                <c:pt idx="1">
                  <c:v>1200</c:v>
                </c:pt>
                <c:pt idx="2">
                  <c:v>1430</c:v>
                </c:pt>
                <c:pt idx="3">
                  <c:v>1680</c:v>
                </c:pt>
                <c:pt idx="4">
                  <c:v>1900</c:v>
                </c:pt>
                <c:pt idx="5">
                  <c:v>2310</c:v>
                </c:pt>
              </c:numCache>
            </c:numRef>
          </c:val>
        </c:ser>
        <c:dLbls>
          <c:showLegendKey val="0"/>
          <c:showVal val="0"/>
          <c:showCatName val="0"/>
          <c:showSerName val="0"/>
          <c:showPercent val="0"/>
          <c:showBubbleSize val="0"/>
        </c:dLbls>
        <c:gapWidth val="150"/>
        <c:axId val="143358976"/>
        <c:axId val="143377152"/>
      </c:barChart>
      <c:catAx>
        <c:axId val="143358976"/>
        <c:scaling>
          <c:orientation val="minMax"/>
        </c:scaling>
        <c:delete val="0"/>
        <c:axPos val="b"/>
        <c:numFmt formatCode="General" sourceLinked="1"/>
        <c:majorTickMark val="out"/>
        <c:minorTickMark val="none"/>
        <c:tickLblPos val="nextTo"/>
        <c:crossAx val="143377152"/>
        <c:crosses val="autoZero"/>
        <c:auto val="1"/>
        <c:lblAlgn val="ctr"/>
        <c:lblOffset val="100"/>
        <c:noMultiLvlLbl val="0"/>
      </c:catAx>
      <c:valAx>
        <c:axId val="143377152"/>
        <c:scaling>
          <c:orientation val="minMax"/>
        </c:scaling>
        <c:delete val="0"/>
        <c:axPos val="l"/>
        <c:majorGridlines/>
        <c:numFmt formatCode="General" sourceLinked="1"/>
        <c:majorTickMark val="out"/>
        <c:minorTickMark val="none"/>
        <c:tickLblPos val="nextTo"/>
        <c:crossAx val="143358976"/>
        <c:crosses val="autoZero"/>
        <c:crossBetween val="between"/>
      </c:valAx>
    </c:plotArea>
    <c:plotVisOnly val="1"/>
    <c:dispBlanksAs val="gap"/>
    <c:showDLblsOverMax val="0"/>
  </c:chart>
  <c:txPr>
    <a:bodyPr/>
    <a:lstStyle/>
    <a:p>
      <a:pPr>
        <a:defRPr sz="1600"/>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DAE555-D439-4FA9-B0AF-38CCD52C1EB1}" type="doc">
      <dgm:prSet loTypeId="urn:microsoft.com/office/officeart/2005/8/layout/cycle1" loCatId="cycle" qsTypeId="urn:microsoft.com/office/officeart/2005/8/quickstyle/simple1" qsCatId="simple" csTypeId="urn:microsoft.com/office/officeart/2005/8/colors/accent1_2" csCatId="accent1" phldr="1"/>
      <dgm:spPr/>
    </dgm:pt>
    <dgm:pt modelId="{DE225AA6-E6A8-4956-8007-DE789A0127D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Arial" charset="0"/>
              <a:ea typeface="宋体" charset="-122"/>
            </a:rPr>
            <a:t>诞生新的材料</a:t>
          </a:r>
        </a:p>
      </dgm:t>
    </dgm:pt>
    <dgm:pt modelId="{D84B408A-4B00-44FF-A4F4-7E27F8F1FECE}" type="parTrans" cxnId="{1FA69229-F29E-4A44-9843-7B1CDE752312}">
      <dgm:prSet/>
      <dgm:spPr/>
      <dgm:t>
        <a:bodyPr/>
        <a:lstStyle/>
        <a:p>
          <a:endParaRPr lang="zh-CN" altLang="en-US" sz="2800"/>
        </a:p>
      </dgm:t>
    </dgm:pt>
    <dgm:pt modelId="{95387C37-47A4-4BD1-951C-125EA035976F}" type="sibTrans" cxnId="{1FA69229-F29E-4A44-9843-7B1CDE752312}">
      <dgm:prSet/>
      <dgm:spPr/>
      <dgm:t>
        <a:bodyPr/>
        <a:lstStyle/>
        <a:p>
          <a:endParaRPr lang="zh-CN" altLang="en-US" sz="2800"/>
        </a:p>
      </dgm:t>
    </dgm:pt>
    <dgm:pt modelId="{6A498B64-CFE1-41AD-B495-4CC527B5CBF5}">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Arial" charset="0"/>
              <a:ea typeface="宋体" charset="-122"/>
            </a:rPr>
            <a:t>新的应用需求</a:t>
          </a:r>
        </a:p>
      </dgm:t>
    </dgm:pt>
    <dgm:pt modelId="{6A2607C7-8429-428C-B69D-2E581B31A8B6}" type="parTrans" cxnId="{43420943-5AA4-4EAD-9728-309303C1070E}">
      <dgm:prSet/>
      <dgm:spPr/>
      <dgm:t>
        <a:bodyPr/>
        <a:lstStyle/>
        <a:p>
          <a:endParaRPr lang="zh-CN" altLang="en-US" sz="2800"/>
        </a:p>
      </dgm:t>
    </dgm:pt>
    <dgm:pt modelId="{AF4EE196-85E3-49D5-B2E5-CFC4868A7B7A}" type="sibTrans" cxnId="{43420943-5AA4-4EAD-9728-309303C1070E}">
      <dgm:prSet/>
      <dgm:spPr/>
      <dgm:t>
        <a:bodyPr/>
        <a:lstStyle/>
        <a:p>
          <a:endParaRPr lang="zh-CN" altLang="en-US" sz="2800"/>
        </a:p>
      </dgm:t>
    </dgm:pt>
    <dgm:pt modelId="{98CF6F13-C6AE-4D24-8D63-B2AD7CF6095A}" type="pres">
      <dgm:prSet presAssocID="{E7DAE555-D439-4FA9-B0AF-38CCD52C1EB1}" presName="cycle" presStyleCnt="0">
        <dgm:presLayoutVars>
          <dgm:dir/>
          <dgm:resizeHandles val="exact"/>
        </dgm:presLayoutVars>
      </dgm:prSet>
      <dgm:spPr/>
    </dgm:pt>
    <dgm:pt modelId="{44359651-5FDA-4248-9B59-F4CC0A43DC27}" type="pres">
      <dgm:prSet presAssocID="{DE225AA6-E6A8-4956-8007-DE789A0127D6}" presName="dummy" presStyleCnt="0"/>
      <dgm:spPr/>
    </dgm:pt>
    <dgm:pt modelId="{90760A51-C290-48B2-85E4-63EE4F5A6C26}" type="pres">
      <dgm:prSet presAssocID="{DE225AA6-E6A8-4956-8007-DE789A0127D6}" presName="node" presStyleLbl="revTx" presStyleIdx="0" presStyleCnt="2" custScaleX="119118">
        <dgm:presLayoutVars>
          <dgm:bulletEnabled val="1"/>
        </dgm:presLayoutVars>
      </dgm:prSet>
      <dgm:spPr/>
      <dgm:t>
        <a:bodyPr/>
        <a:lstStyle/>
        <a:p>
          <a:endParaRPr lang="zh-CN" altLang="en-US"/>
        </a:p>
      </dgm:t>
    </dgm:pt>
    <dgm:pt modelId="{137257F6-A999-4A55-BCA0-2F198F21D050}" type="pres">
      <dgm:prSet presAssocID="{95387C37-47A4-4BD1-951C-125EA035976F}" presName="sibTrans" presStyleLbl="node1" presStyleIdx="0" presStyleCnt="2" custLinFactNeighborX="46" custLinFactNeighborY="-7610"/>
      <dgm:spPr/>
      <dgm:t>
        <a:bodyPr/>
        <a:lstStyle/>
        <a:p>
          <a:endParaRPr lang="zh-CN" altLang="en-US"/>
        </a:p>
      </dgm:t>
    </dgm:pt>
    <dgm:pt modelId="{09756F05-4992-4530-BBD0-48C6DE6993A8}" type="pres">
      <dgm:prSet presAssocID="{6A498B64-CFE1-41AD-B495-4CC527B5CBF5}" presName="dummy" presStyleCnt="0"/>
      <dgm:spPr/>
    </dgm:pt>
    <dgm:pt modelId="{334CE547-2114-4AF1-B2CD-58658FDBACEE}" type="pres">
      <dgm:prSet presAssocID="{6A498B64-CFE1-41AD-B495-4CC527B5CBF5}" presName="node" presStyleLbl="revTx" presStyleIdx="1" presStyleCnt="2" custScaleX="123786">
        <dgm:presLayoutVars>
          <dgm:bulletEnabled val="1"/>
        </dgm:presLayoutVars>
      </dgm:prSet>
      <dgm:spPr/>
      <dgm:t>
        <a:bodyPr/>
        <a:lstStyle/>
        <a:p>
          <a:endParaRPr lang="zh-CN" altLang="en-US"/>
        </a:p>
      </dgm:t>
    </dgm:pt>
    <dgm:pt modelId="{D554EF90-7C1D-46AC-8824-6220D01254BF}" type="pres">
      <dgm:prSet presAssocID="{AF4EE196-85E3-49D5-B2E5-CFC4868A7B7A}" presName="sibTrans" presStyleLbl="node1" presStyleIdx="1" presStyleCnt="2" custLinFactNeighborX="1774" custLinFactNeighborY="7163"/>
      <dgm:spPr/>
      <dgm:t>
        <a:bodyPr/>
        <a:lstStyle/>
        <a:p>
          <a:endParaRPr lang="zh-CN" altLang="en-US"/>
        </a:p>
      </dgm:t>
    </dgm:pt>
  </dgm:ptLst>
  <dgm:cxnLst>
    <dgm:cxn modelId="{9EB05BF1-0948-4791-B678-1A8A05AF70C3}" type="presOf" srcId="{AF4EE196-85E3-49D5-B2E5-CFC4868A7B7A}" destId="{D554EF90-7C1D-46AC-8824-6220D01254BF}" srcOrd="0" destOrd="0" presId="urn:microsoft.com/office/officeart/2005/8/layout/cycle1"/>
    <dgm:cxn modelId="{08676ED0-2C89-44B3-90B4-B60FFA648023}" type="presOf" srcId="{DE225AA6-E6A8-4956-8007-DE789A0127D6}" destId="{90760A51-C290-48B2-85E4-63EE4F5A6C26}" srcOrd="0" destOrd="0" presId="urn:microsoft.com/office/officeart/2005/8/layout/cycle1"/>
    <dgm:cxn modelId="{0A2E9FA0-2704-4DA8-A57A-173229DD1DD8}" type="presOf" srcId="{6A498B64-CFE1-41AD-B495-4CC527B5CBF5}" destId="{334CE547-2114-4AF1-B2CD-58658FDBACEE}" srcOrd="0" destOrd="0" presId="urn:microsoft.com/office/officeart/2005/8/layout/cycle1"/>
    <dgm:cxn modelId="{66512432-7B91-4BB3-AD26-CA8D090B571D}" type="presOf" srcId="{95387C37-47A4-4BD1-951C-125EA035976F}" destId="{137257F6-A999-4A55-BCA0-2F198F21D050}" srcOrd="0" destOrd="0" presId="urn:microsoft.com/office/officeart/2005/8/layout/cycle1"/>
    <dgm:cxn modelId="{1FA69229-F29E-4A44-9843-7B1CDE752312}" srcId="{E7DAE555-D439-4FA9-B0AF-38CCD52C1EB1}" destId="{DE225AA6-E6A8-4956-8007-DE789A0127D6}" srcOrd="0" destOrd="0" parTransId="{D84B408A-4B00-44FF-A4F4-7E27F8F1FECE}" sibTransId="{95387C37-47A4-4BD1-951C-125EA035976F}"/>
    <dgm:cxn modelId="{F2075BD9-173B-4EB6-9BFF-55F87CBD02C6}" type="presOf" srcId="{E7DAE555-D439-4FA9-B0AF-38CCD52C1EB1}" destId="{98CF6F13-C6AE-4D24-8D63-B2AD7CF6095A}" srcOrd="0" destOrd="0" presId="urn:microsoft.com/office/officeart/2005/8/layout/cycle1"/>
    <dgm:cxn modelId="{43420943-5AA4-4EAD-9728-309303C1070E}" srcId="{E7DAE555-D439-4FA9-B0AF-38CCD52C1EB1}" destId="{6A498B64-CFE1-41AD-B495-4CC527B5CBF5}" srcOrd="1" destOrd="0" parTransId="{6A2607C7-8429-428C-B69D-2E581B31A8B6}" sibTransId="{AF4EE196-85E3-49D5-B2E5-CFC4868A7B7A}"/>
    <dgm:cxn modelId="{C26F3436-C04A-4A4A-B953-55E87A5D7B84}" type="presParOf" srcId="{98CF6F13-C6AE-4D24-8D63-B2AD7CF6095A}" destId="{44359651-5FDA-4248-9B59-F4CC0A43DC27}" srcOrd="0" destOrd="0" presId="urn:microsoft.com/office/officeart/2005/8/layout/cycle1"/>
    <dgm:cxn modelId="{02FE54D2-BBC2-4FED-8AFA-B762A26B454F}" type="presParOf" srcId="{98CF6F13-C6AE-4D24-8D63-B2AD7CF6095A}" destId="{90760A51-C290-48B2-85E4-63EE4F5A6C26}" srcOrd="1" destOrd="0" presId="urn:microsoft.com/office/officeart/2005/8/layout/cycle1"/>
    <dgm:cxn modelId="{60CDC642-38E1-44E8-8766-28EAA00F1CF8}" type="presParOf" srcId="{98CF6F13-C6AE-4D24-8D63-B2AD7CF6095A}" destId="{137257F6-A999-4A55-BCA0-2F198F21D050}" srcOrd="2" destOrd="0" presId="urn:microsoft.com/office/officeart/2005/8/layout/cycle1"/>
    <dgm:cxn modelId="{44866FF6-982B-40F6-B9A5-22CB355086AA}" type="presParOf" srcId="{98CF6F13-C6AE-4D24-8D63-B2AD7CF6095A}" destId="{09756F05-4992-4530-BBD0-48C6DE6993A8}" srcOrd="3" destOrd="0" presId="urn:microsoft.com/office/officeart/2005/8/layout/cycle1"/>
    <dgm:cxn modelId="{E9D582D2-4D97-4C3E-BC65-5AE89EC4CE16}" type="presParOf" srcId="{98CF6F13-C6AE-4D24-8D63-B2AD7CF6095A}" destId="{334CE547-2114-4AF1-B2CD-58658FDBACEE}" srcOrd="4" destOrd="0" presId="urn:microsoft.com/office/officeart/2005/8/layout/cycle1"/>
    <dgm:cxn modelId="{1B1E8743-493E-4CBF-B2B4-C2CCF32FEF19}" type="presParOf" srcId="{98CF6F13-C6AE-4D24-8D63-B2AD7CF6095A}" destId="{D554EF90-7C1D-46AC-8824-6220D01254BF}" srcOrd="5"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760A51-C290-48B2-85E4-63EE4F5A6C26}">
      <dsp:nvSpPr>
        <dsp:cNvPr id="0" name=""/>
        <dsp:cNvSpPr/>
      </dsp:nvSpPr>
      <dsp:spPr>
        <a:xfrm>
          <a:off x="4258098" y="1069117"/>
          <a:ext cx="2413065" cy="2025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kern="1200" cap="none" normalizeH="0" baseline="0" dirty="0" smtClean="0">
              <a:ln>
                <a:noFill/>
              </a:ln>
              <a:solidFill>
                <a:schemeClr val="tx1"/>
              </a:solidFill>
              <a:effectLst/>
              <a:latin typeface="Arial" charset="0"/>
              <a:ea typeface="宋体" charset="-122"/>
            </a:rPr>
            <a:t>诞生新的材料</a:t>
          </a:r>
        </a:p>
      </dsp:txBody>
      <dsp:txXfrm>
        <a:off x="4258098" y="1069117"/>
        <a:ext cx="2413065" cy="2025776"/>
      </dsp:txXfrm>
    </dsp:sp>
    <dsp:sp modelId="{137257F6-A999-4A55-BCA0-2F198F21D050}">
      <dsp:nvSpPr>
        <dsp:cNvPr id="0" name=""/>
        <dsp:cNvSpPr/>
      </dsp:nvSpPr>
      <dsp:spPr>
        <a:xfrm>
          <a:off x="1727409" y="-318650"/>
          <a:ext cx="4167083" cy="4167083"/>
        </a:xfrm>
        <a:prstGeom prst="circularArrow">
          <a:avLst>
            <a:gd name="adj1" fmla="val 9480"/>
            <a:gd name="adj2" fmla="val 684672"/>
            <a:gd name="adj3" fmla="val 7852156"/>
            <a:gd name="adj4" fmla="val 2263172"/>
            <a:gd name="adj5" fmla="val 1106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4CE547-2114-4AF1-B2CD-58658FDBACEE}">
      <dsp:nvSpPr>
        <dsp:cNvPr id="0" name=""/>
        <dsp:cNvSpPr/>
      </dsp:nvSpPr>
      <dsp:spPr>
        <a:xfrm>
          <a:off x="899623" y="1069117"/>
          <a:ext cx="2507628" cy="2025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kern="1200" cap="none" normalizeH="0" baseline="0" dirty="0" smtClean="0">
              <a:ln>
                <a:noFill/>
              </a:ln>
              <a:solidFill>
                <a:schemeClr val="tx1"/>
              </a:solidFill>
              <a:effectLst/>
              <a:latin typeface="Arial" charset="0"/>
              <a:ea typeface="宋体" charset="-122"/>
            </a:rPr>
            <a:t>新的应用需求</a:t>
          </a:r>
        </a:p>
      </dsp:txBody>
      <dsp:txXfrm>
        <a:off x="899623" y="1069117"/>
        <a:ext cx="2507628" cy="2025776"/>
      </dsp:txXfrm>
    </dsp:sp>
    <dsp:sp modelId="{D554EF90-7C1D-46AC-8824-6220D01254BF}">
      <dsp:nvSpPr>
        <dsp:cNvPr id="0" name=""/>
        <dsp:cNvSpPr/>
      </dsp:nvSpPr>
      <dsp:spPr>
        <a:xfrm>
          <a:off x="1799416" y="296952"/>
          <a:ext cx="4167083" cy="4167083"/>
        </a:xfrm>
        <a:prstGeom prst="circularArrow">
          <a:avLst>
            <a:gd name="adj1" fmla="val 9480"/>
            <a:gd name="adj2" fmla="val 684672"/>
            <a:gd name="adj3" fmla="val 18652156"/>
            <a:gd name="adj4" fmla="val 13063172"/>
            <a:gd name="adj5" fmla="val 1106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7" name="Title 6"/>
          <p:cNvSpPr>
            <a:spLocks noGrp="1"/>
          </p:cNvSpPr>
          <p:nvPr>
            <p:ph type="title"/>
          </p:nvPr>
        </p:nvSpPr>
        <p:spPr/>
        <p:txBody>
          <a:bodyPr/>
          <a:lstStyle/>
          <a:p>
            <a:r>
              <a:rPr lang="zh-CN" altLang="en-US" smtClean="0"/>
              <a:t>单击此处编辑母版标题样式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5" name="Date Placeholder 4"/>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9" name="Content Placeholder 8"/>
          <p:cNvSpPr>
            <a:spLocks noGrp="1"/>
          </p:cNvSpPr>
          <p:nvPr>
            <p:ph sz="quarter" idx="13"/>
          </p:nvPr>
        </p:nvSpPr>
        <p:spPr>
          <a:xfrm>
            <a:off x="676655" y="2679192"/>
            <a:ext cx="3822192" cy="34472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2012/8/27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SmartArt 占位符 2"/>
          <p:cNvSpPr>
            <a:spLocks noGrp="1"/>
          </p:cNvSpPr>
          <p:nvPr>
            <p:ph type="dgm" idx="1"/>
          </p:nvPr>
        </p:nvSpPr>
        <p:spPr>
          <a:xfrm>
            <a:off x="457200" y="1600200"/>
            <a:ext cx="8229600" cy="4525963"/>
          </a:xfrm>
        </p:spPr>
        <p:txBody>
          <a:bodyPr/>
          <a:lstStyle/>
          <a:p>
            <a:endParaRPr lang="zh-CN" altLang="en-US"/>
          </a:p>
        </p:txBody>
      </p:sp>
      <p:sp>
        <p:nvSpPr>
          <p:cNvPr id="4" name="日期占位符 3"/>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5" name="页脚占位符 4"/>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6" name="灯片编号占位符 5"/>
          <p:cNvSpPr>
            <a:spLocks noGrp="1"/>
          </p:cNvSpPr>
          <p:nvPr>
            <p:ph type="sldNum" sz="quarter" idx="12"/>
          </p:nvPr>
        </p:nvSpPr>
        <p:spPr>
          <a:xfrm>
            <a:off x="6553200" y="6245225"/>
            <a:ext cx="2133600" cy="476250"/>
          </a:xfrm>
        </p:spPr>
        <p:txBody>
          <a:bodyPr/>
          <a:lstStyle>
            <a:lvl1pPr>
              <a:defRPr/>
            </a:lvl1pPr>
          </a:lstStyle>
          <a:p>
            <a:fld id="{E4DCC8EA-0661-48EF-A529-460309F86193}" type="slidenum">
              <a:rPr lang="en-US" altLang="zh-CN"/>
              <a:pPr/>
              <a:t>‹#›</a:t>
            </a:fld>
            <a:endParaRPr lang="en-US" altLang="zh-CN"/>
          </a:p>
        </p:txBody>
      </p:sp>
    </p:spTree>
    <p:extLst>
      <p:ext uri="{BB962C8B-B14F-4D97-AF65-F5344CB8AC3E}">
        <p14:creationId xmlns:p14="http://schemas.microsoft.com/office/powerpoint/2010/main" val="375135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30820CF-B880-4189-942D-D702A7CBA730}" type="datetimeFigureOut">
              <a:rPr lang="zh-CN" altLang="en-US" smtClean="0"/>
              <a:t>2012/8/27</a:t>
            </a:fld>
            <a:endParaRPr lang="zh-CN"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zh-CN"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0C913308-F349-4B6D-A68A-DD1791B4A57B}" type="slidenum">
              <a:rPr lang="zh-CN" altLang="en-US" smtClean="0"/>
              <a:t>‹#›</a:t>
            </a:fld>
            <a:endParaRPr lang="zh-CN"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 id="2147483998" r:id="rId12"/>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image" Target="../media/image5.jpeg"/><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412776"/>
            <a:ext cx="7772400" cy="1470025"/>
          </a:xfrm>
        </p:spPr>
        <p:txBody>
          <a:bodyPr>
            <a:noAutofit/>
          </a:bodyPr>
          <a:lstStyle/>
          <a:p>
            <a:r>
              <a:rPr lang="zh-CN" altLang="zh-CN" sz="5400" b="1" dirty="0">
                <a:latin typeface="黑体" pitchFamily="49" charset="-122"/>
                <a:ea typeface="黑体" pitchFamily="49" charset="-122"/>
              </a:rPr>
              <a:t>医疗器械用</a:t>
            </a:r>
            <a:r>
              <a:rPr lang="zh-CN" altLang="zh-CN" sz="5400" b="1" dirty="0" smtClean="0">
                <a:latin typeface="黑体" pitchFamily="49" charset="-122"/>
                <a:ea typeface="黑体" pitchFamily="49" charset="-122"/>
              </a:rPr>
              <a:t>生物材料</a:t>
            </a:r>
            <a:endParaRPr lang="zh-CN" altLang="en-US" sz="5400" b="1" dirty="0">
              <a:latin typeface="黑体" pitchFamily="49" charset="-122"/>
              <a:ea typeface="黑体" pitchFamily="49" charset="-122"/>
            </a:endParaRPr>
          </a:p>
        </p:txBody>
      </p:sp>
      <p:sp>
        <p:nvSpPr>
          <p:cNvPr id="3" name="副标题 2"/>
          <p:cNvSpPr>
            <a:spLocks noGrp="1"/>
          </p:cNvSpPr>
          <p:nvPr>
            <p:ph type="subTitle" idx="1"/>
          </p:nvPr>
        </p:nvSpPr>
        <p:spPr>
          <a:xfrm>
            <a:off x="755576" y="3886200"/>
            <a:ext cx="7776864" cy="1752600"/>
          </a:xfrm>
        </p:spPr>
        <p:txBody>
          <a:bodyPr/>
          <a:lstStyle/>
          <a:p>
            <a:r>
              <a:rPr lang="zh-CN" altLang="en-US" b="1" dirty="0" smtClean="0">
                <a:solidFill>
                  <a:schemeClr val="tx1"/>
                </a:solidFill>
                <a:latin typeface="+mj-ea"/>
                <a:ea typeface="+mj-ea"/>
              </a:rPr>
              <a:t>石秀凤</a:t>
            </a:r>
            <a:endParaRPr lang="en-US" altLang="zh-CN" b="1" dirty="0" smtClean="0">
              <a:solidFill>
                <a:schemeClr val="tx1"/>
              </a:solidFill>
              <a:latin typeface="+mj-ea"/>
              <a:ea typeface="+mj-ea"/>
            </a:endParaRPr>
          </a:p>
          <a:p>
            <a:r>
              <a:rPr lang="zh-CN" altLang="en-US" b="1" dirty="0" smtClean="0">
                <a:solidFill>
                  <a:schemeClr val="tx1"/>
                </a:solidFill>
                <a:latin typeface="+mj-ea"/>
                <a:ea typeface="+mj-ea"/>
              </a:rPr>
              <a:t>上海微创生命科技有限公司常务副总经理</a:t>
            </a:r>
            <a:endParaRPr lang="en-US" altLang="zh-CN" b="1" dirty="0" smtClean="0">
              <a:solidFill>
                <a:schemeClr val="tx1"/>
              </a:solidFill>
              <a:latin typeface="+mj-ea"/>
              <a:ea typeface="+mj-ea"/>
            </a:endParaRPr>
          </a:p>
          <a:p>
            <a:r>
              <a:rPr lang="en-US" altLang="zh-CN" b="1" dirty="0" smtClean="0">
                <a:solidFill>
                  <a:schemeClr val="tx1"/>
                </a:solidFill>
                <a:latin typeface="+mj-ea"/>
                <a:ea typeface="+mj-ea"/>
              </a:rPr>
              <a:t>xfshi@microport.com</a:t>
            </a:r>
          </a:p>
          <a:p>
            <a:endParaRPr lang="zh-CN" altLang="en-US" dirty="0"/>
          </a:p>
        </p:txBody>
      </p:sp>
    </p:spTree>
    <p:extLst>
      <p:ext uri="{BB962C8B-B14F-4D97-AF65-F5344CB8AC3E}">
        <p14:creationId xmlns:p14="http://schemas.microsoft.com/office/powerpoint/2010/main" val="4566425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marL="685800" indent="-571500">
              <a:lnSpc>
                <a:spcPct val="150000"/>
              </a:lnSpc>
              <a:buFont typeface="+mj-lt"/>
              <a:buAutoNum type="arabicPeriod"/>
            </a:pPr>
            <a:r>
              <a:rPr lang="zh-CN" altLang="en-US" sz="2800" b="1" dirty="0" smtClean="0"/>
              <a:t>医疗器械的市场发展趋势</a:t>
            </a:r>
            <a:endParaRPr lang="en-US" altLang="zh-CN" sz="2800" b="1" dirty="0" smtClean="0"/>
          </a:p>
          <a:p>
            <a:pPr marL="685800" indent="-571500">
              <a:lnSpc>
                <a:spcPct val="150000"/>
              </a:lnSpc>
              <a:buFont typeface="+mj-ea"/>
              <a:buAutoNum type="arabicPeriod"/>
            </a:pPr>
            <a:r>
              <a:rPr lang="zh-CN" altLang="en-US" sz="2800" b="1" dirty="0" smtClean="0"/>
              <a:t>医疗器械对生物材料的要求</a:t>
            </a:r>
            <a:endParaRPr lang="en-US" altLang="zh-CN" sz="2800" b="1" dirty="0" smtClean="0"/>
          </a:p>
          <a:p>
            <a:pPr marL="685800" indent="-571500">
              <a:lnSpc>
                <a:spcPct val="150000"/>
              </a:lnSpc>
              <a:buFont typeface="+mj-ea"/>
              <a:buAutoNum type="arabicPeriod"/>
            </a:pPr>
            <a:r>
              <a:rPr lang="zh-CN" altLang="en-US" sz="2800" b="1" dirty="0" smtClean="0"/>
              <a:t>医疗器械用生物材料的</a:t>
            </a:r>
            <a:r>
              <a:rPr lang="zh-CN" altLang="en-US" sz="2800" b="1" baseline="0" dirty="0" smtClean="0"/>
              <a:t>过去、现在与未来</a:t>
            </a:r>
            <a:endParaRPr lang="en-US" altLang="zh-CN" sz="2800" b="1" baseline="0" dirty="0" smtClean="0"/>
          </a:p>
          <a:p>
            <a:pPr marL="685800" indent="-571500">
              <a:lnSpc>
                <a:spcPct val="150000"/>
              </a:lnSpc>
              <a:buFont typeface="+mj-ea"/>
              <a:buAutoNum type="arabicPeriod"/>
            </a:pPr>
            <a:r>
              <a:rPr lang="zh-CN" altLang="en-US" sz="2800" b="1" dirty="0" smtClean="0"/>
              <a:t>产业</a:t>
            </a:r>
            <a:r>
              <a:rPr lang="zh-CN" altLang="en-US" sz="2800" b="1" dirty="0"/>
              <a:t>链的国产化</a:t>
            </a:r>
            <a:r>
              <a:rPr lang="zh-CN" altLang="en-US" sz="2800" b="1" dirty="0" smtClean="0"/>
              <a:t>思考</a:t>
            </a:r>
            <a:endParaRPr lang="zh-CN" altLang="en-US" sz="2800" b="1" dirty="0"/>
          </a:p>
        </p:txBody>
      </p:sp>
      <p:sp>
        <p:nvSpPr>
          <p:cNvPr id="2" name="标题 1"/>
          <p:cNvSpPr>
            <a:spLocks noGrp="1"/>
          </p:cNvSpPr>
          <p:nvPr>
            <p:ph type="title"/>
          </p:nvPr>
        </p:nvSpPr>
        <p:spPr/>
        <p:txBody>
          <a:bodyPr>
            <a:normAutofit/>
          </a:bodyPr>
          <a:lstStyle/>
          <a:p>
            <a:r>
              <a:rPr lang="zh-CN" altLang="en-US" sz="4800" dirty="0" smtClean="0"/>
              <a:t>目    录</a:t>
            </a:r>
            <a:endParaRPr lang="zh-CN" altLang="en-US" sz="4800" dirty="0"/>
          </a:p>
        </p:txBody>
      </p:sp>
    </p:spTree>
    <p:extLst>
      <p:ext uri="{BB962C8B-B14F-4D97-AF65-F5344CB8AC3E}">
        <p14:creationId xmlns:p14="http://schemas.microsoft.com/office/powerpoint/2010/main" val="42809175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2852936"/>
            <a:ext cx="8229600" cy="1143000"/>
          </a:xfrm>
        </p:spPr>
        <p:txBody>
          <a:bodyPr>
            <a:normAutofit/>
          </a:bodyPr>
          <a:lstStyle/>
          <a:p>
            <a:pPr marL="114300" indent="0">
              <a:lnSpc>
                <a:spcPct val="150000"/>
              </a:lnSpc>
              <a:buFont typeface="+mj-lt"/>
              <a:buNone/>
            </a:pPr>
            <a:r>
              <a:rPr lang="en-US" altLang="zh-CN" b="1" dirty="0" smtClean="0">
                <a:solidFill>
                  <a:schemeClr val="tx1"/>
                </a:solidFill>
              </a:rPr>
              <a:t>1. </a:t>
            </a:r>
            <a:r>
              <a:rPr lang="zh-CN" altLang="en-US" b="1" dirty="0" smtClean="0">
                <a:solidFill>
                  <a:schemeClr val="tx1"/>
                </a:solidFill>
              </a:rPr>
              <a:t>医疗</a:t>
            </a:r>
            <a:r>
              <a:rPr lang="zh-CN" altLang="en-US" b="1" dirty="0">
                <a:solidFill>
                  <a:schemeClr val="tx1"/>
                </a:solidFill>
              </a:rPr>
              <a:t>器械的市场发展趋势</a:t>
            </a:r>
            <a:endParaRPr lang="en-US" altLang="zh-CN" b="1" dirty="0">
              <a:solidFill>
                <a:schemeClr val="tx1"/>
              </a:solidFill>
            </a:endParaRPr>
          </a:p>
        </p:txBody>
      </p:sp>
    </p:spTree>
    <p:extLst>
      <p:ext uri="{BB962C8B-B14F-4D97-AF65-F5344CB8AC3E}">
        <p14:creationId xmlns:p14="http://schemas.microsoft.com/office/powerpoint/2010/main" val="25455278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b="1" dirty="0" smtClean="0"/>
              <a:t>1.1 </a:t>
            </a:r>
            <a:r>
              <a:rPr lang="zh-CN" altLang="en-US" b="1" dirty="0" smtClean="0"/>
              <a:t>全球</a:t>
            </a:r>
            <a:r>
              <a:rPr lang="zh-CN" altLang="en-US" b="1" dirty="0"/>
              <a:t>医疗器械市场总体发展</a:t>
            </a:r>
            <a:r>
              <a:rPr lang="zh-CN" altLang="en-US" b="1" dirty="0" smtClean="0"/>
              <a:t>良好</a:t>
            </a:r>
            <a:endParaRPr lang="zh-CN" altLang="en-US" dirty="0"/>
          </a:p>
        </p:txBody>
      </p:sp>
      <p:graphicFrame>
        <p:nvGraphicFramePr>
          <p:cNvPr id="6" name="图表 5"/>
          <p:cNvGraphicFramePr>
            <a:graphicFrameLocks/>
          </p:cNvGraphicFramePr>
          <p:nvPr>
            <p:extLst>
              <p:ext uri="{D42A27DB-BD31-4B8C-83A1-F6EECF244321}">
                <p14:modId xmlns:p14="http://schemas.microsoft.com/office/powerpoint/2010/main" val="3521282111"/>
              </p:ext>
            </p:extLst>
          </p:nvPr>
        </p:nvGraphicFramePr>
        <p:xfrm>
          <a:off x="1475656" y="1916832"/>
          <a:ext cx="6102424" cy="42092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图表 6"/>
          <p:cNvGraphicFramePr>
            <a:graphicFrameLocks/>
          </p:cNvGraphicFramePr>
          <p:nvPr>
            <p:extLst>
              <p:ext uri="{D42A27DB-BD31-4B8C-83A1-F6EECF244321}">
                <p14:modId xmlns:p14="http://schemas.microsoft.com/office/powerpoint/2010/main" val="2435381756"/>
              </p:ext>
            </p:extLst>
          </p:nvPr>
        </p:nvGraphicFramePr>
        <p:xfrm>
          <a:off x="683568" y="1556792"/>
          <a:ext cx="7056784" cy="403244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339752" y="5733256"/>
            <a:ext cx="4392488" cy="461665"/>
          </a:xfrm>
          <a:prstGeom prst="rect">
            <a:avLst/>
          </a:prstGeom>
          <a:noFill/>
        </p:spPr>
        <p:txBody>
          <a:bodyPr wrap="square" rtlCol="0">
            <a:spAutoFit/>
          </a:bodyPr>
          <a:lstStyle/>
          <a:p>
            <a:pPr algn="ctr"/>
            <a:r>
              <a:rPr lang="zh-CN" altLang="en-US" sz="2400" b="1" dirty="0" smtClean="0"/>
              <a:t>图</a:t>
            </a:r>
            <a:r>
              <a:rPr lang="en-US" altLang="zh-CN" sz="2400" b="1" dirty="0" smtClean="0"/>
              <a:t>1  </a:t>
            </a:r>
            <a:r>
              <a:rPr lang="zh-CN" altLang="en-US" sz="2400" b="1" dirty="0" smtClean="0"/>
              <a:t>全球医疗器械销售额及预测</a:t>
            </a:r>
            <a:endParaRPr lang="zh-CN" altLang="en-US" sz="2400" b="1" dirty="0"/>
          </a:p>
        </p:txBody>
      </p:sp>
    </p:spTree>
    <p:extLst>
      <p:ext uri="{BB962C8B-B14F-4D97-AF65-F5344CB8AC3E}">
        <p14:creationId xmlns:p14="http://schemas.microsoft.com/office/powerpoint/2010/main" val="38258021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1556792"/>
            <a:ext cx="8229600" cy="4525963"/>
          </a:xfrm>
        </p:spPr>
        <p:txBody>
          <a:bodyPr>
            <a:normAutofit/>
          </a:bodyPr>
          <a:lstStyle/>
          <a:p>
            <a:pPr marL="685800" lvl="1" indent="-685800">
              <a:lnSpc>
                <a:spcPct val="150000"/>
              </a:lnSpc>
              <a:buFont typeface="Wingdings" pitchFamily="2" charset="2"/>
              <a:buChar char="u"/>
            </a:pPr>
            <a:r>
              <a:rPr lang="en-US" altLang="zh-CN" sz="2400" dirty="0"/>
              <a:t>1997</a:t>
            </a:r>
            <a:r>
              <a:rPr lang="zh-CN" altLang="zh-CN" sz="2400" dirty="0"/>
              <a:t>年～</a:t>
            </a:r>
            <a:r>
              <a:rPr lang="en-US" altLang="zh-CN" sz="2400" dirty="0"/>
              <a:t>2006</a:t>
            </a:r>
            <a:r>
              <a:rPr lang="zh-CN" altLang="zh-CN" sz="2400" dirty="0"/>
              <a:t>年</a:t>
            </a:r>
            <a:r>
              <a:rPr lang="en-US" altLang="zh-CN" sz="2400" dirty="0"/>
              <a:t>10</a:t>
            </a:r>
            <a:r>
              <a:rPr lang="zh-CN" altLang="zh-CN" sz="2400" dirty="0"/>
              <a:t>年间，全球医疗器械产业销售市场保持</a:t>
            </a:r>
            <a:r>
              <a:rPr lang="en-US" altLang="zh-CN" sz="2400" b="1" dirty="0">
                <a:solidFill>
                  <a:srgbClr val="FF0000"/>
                </a:solidFill>
              </a:rPr>
              <a:t>7</a:t>
            </a:r>
            <a:r>
              <a:rPr lang="zh-CN" altLang="zh-CN" sz="2400" b="1" dirty="0">
                <a:solidFill>
                  <a:srgbClr val="FF0000"/>
                </a:solidFill>
              </a:rPr>
              <a:t>％～</a:t>
            </a:r>
            <a:r>
              <a:rPr lang="en-US" altLang="zh-CN" sz="2400" b="1" dirty="0">
                <a:solidFill>
                  <a:srgbClr val="FF0000"/>
                </a:solidFill>
              </a:rPr>
              <a:t>8</a:t>
            </a:r>
            <a:r>
              <a:rPr lang="zh-CN" altLang="zh-CN" sz="2400" b="1" dirty="0">
                <a:solidFill>
                  <a:srgbClr val="FF0000"/>
                </a:solidFill>
              </a:rPr>
              <a:t>％</a:t>
            </a:r>
            <a:r>
              <a:rPr lang="zh-CN" altLang="zh-CN" sz="2400" dirty="0"/>
              <a:t>的</a:t>
            </a:r>
            <a:r>
              <a:rPr lang="zh-CN" altLang="zh-CN" sz="2400" dirty="0" smtClean="0"/>
              <a:t>增长率成为</a:t>
            </a:r>
            <a:r>
              <a:rPr lang="zh-CN" altLang="zh-CN" sz="2400" dirty="0"/>
              <a:t>全球经济发展最快的、人均产值最高、利润居于前列的工业部门之一</a:t>
            </a:r>
            <a:r>
              <a:rPr lang="zh-CN" altLang="zh-CN" sz="2400" dirty="0" smtClean="0"/>
              <a:t>。</a:t>
            </a:r>
            <a:endParaRPr lang="en-US" altLang="zh-CN" sz="2400" dirty="0" smtClean="0"/>
          </a:p>
          <a:p>
            <a:pPr marL="685800" lvl="1" indent="-685800">
              <a:lnSpc>
                <a:spcPct val="150000"/>
              </a:lnSpc>
              <a:buFont typeface="Wingdings" pitchFamily="2" charset="2"/>
              <a:buChar char="u"/>
            </a:pPr>
            <a:r>
              <a:rPr lang="zh-CN" altLang="zh-CN" sz="2400" kern="1200" dirty="0" smtClean="0">
                <a:solidFill>
                  <a:schemeClr val="tx1"/>
                </a:solidFill>
                <a:effectLst/>
              </a:rPr>
              <a:t>尽管</a:t>
            </a:r>
            <a:r>
              <a:rPr lang="en-US" altLang="zh-CN" sz="2400" kern="1200" dirty="0" smtClean="0">
                <a:solidFill>
                  <a:schemeClr val="tx1"/>
                </a:solidFill>
                <a:effectLst/>
              </a:rPr>
              <a:t>2008</a:t>
            </a:r>
            <a:r>
              <a:rPr lang="zh-CN" altLang="zh-CN" sz="2400" kern="1200" dirty="0" smtClean="0">
                <a:solidFill>
                  <a:schemeClr val="tx1"/>
                </a:solidFill>
                <a:effectLst/>
              </a:rPr>
              <a:t>年一场突如其来的金融风暴席卷全球，但世界医疗器械市场总体销售情况依然良好。</a:t>
            </a:r>
            <a:endParaRPr lang="en-US" altLang="zh-CN" sz="2400" kern="1200" dirty="0" smtClean="0">
              <a:solidFill>
                <a:schemeClr val="tx1"/>
              </a:solidFill>
              <a:effectLst/>
            </a:endParaRPr>
          </a:p>
          <a:p>
            <a:pPr marL="685800" lvl="1" indent="-685800">
              <a:lnSpc>
                <a:spcPct val="150000"/>
              </a:lnSpc>
              <a:buFont typeface="Wingdings" pitchFamily="2" charset="2"/>
              <a:buChar char="u"/>
            </a:pPr>
            <a:r>
              <a:rPr lang="en-US" altLang="zh-CN" sz="2400" dirty="0" smtClean="0"/>
              <a:t>2012</a:t>
            </a:r>
            <a:r>
              <a:rPr lang="zh-CN" altLang="zh-CN" sz="2400" dirty="0" smtClean="0"/>
              <a:t>年</a:t>
            </a:r>
            <a:r>
              <a:rPr lang="zh-CN" altLang="zh-CN" sz="2400" dirty="0"/>
              <a:t>全球医疗器械市场</a:t>
            </a:r>
            <a:r>
              <a:rPr lang="zh-CN" altLang="en-US" sz="2400" dirty="0"/>
              <a:t>预计</a:t>
            </a:r>
            <a:r>
              <a:rPr lang="zh-CN" altLang="zh-CN" sz="2400" dirty="0"/>
              <a:t>达到</a:t>
            </a:r>
            <a:r>
              <a:rPr lang="en-US" altLang="zh-CN" sz="2400" dirty="0" smtClean="0"/>
              <a:t>3276</a:t>
            </a:r>
            <a:r>
              <a:rPr lang="zh-CN" altLang="zh-CN" sz="2400" dirty="0" smtClean="0"/>
              <a:t>亿</a:t>
            </a:r>
            <a:r>
              <a:rPr lang="zh-CN" altLang="zh-CN" sz="2400" dirty="0"/>
              <a:t>美元</a:t>
            </a:r>
            <a:r>
              <a:rPr lang="zh-CN" altLang="en-US" sz="2400" dirty="0"/>
              <a:t>，</a:t>
            </a:r>
            <a:r>
              <a:rPr lang="zh-CN" altLang="zh-CN" sz="2400" dirty="0"/>
              <a:t>未来几年全球医疗器械市场将会以</a:t>
            </a:r>
            <a:r>
              <a:rPr lang="en-US" altLang="zh-CN" sz="2400" b="1" dirty="0">
                <a:solidFill>
                  <a:srgbClr val="FF0000"/>
                </a:solidFill>
              </a:rPr>
              <a:t>4%~6%</a:t>
            </a:r>
            <a:r>
              <a:rPr lang="zh-CN" altLang="zh-CN" sz="2400" dirty="0"/>
              <a:t>的速度</a:t>
            </a:r>
            <a:r>
              <a:rPr lang="zh-CN" altLang="zh-CN" sz="2400" dirty="0" smtClean="0"/>
              <a:t>增长</a:t>
            </a:r>
            <a:endParaRPr lang="en-US" altLang="zh-CN" sz="2400" dirty="0" smtClean="0"/>
          </a:p>
          <a:p>
            <a:pPr marL="0" lvl="1" indent="0">
              <a:lnSpc>
                <a:spcPct val="150000"/>
              </a:lnSpc>
              <a:buFont typeface="Wingdings" pitchFamily="2" charset="2"/>
              <a:buNone/>
            </a:pPr>
            <a:endParaRPr lang="en-US" altLang="zh-CN" sz="2400" kern="1200" dirty="0" smtClean="0">
              <a:solidFill>
                <a:schemeClr val="tx1"/>
              </a:solidFill>
              <a:effectLst/>
            </a:endParaRPr>
          </a:p>
        </p:txBody>
      </p:sp>
      <p:sp>
        <p:nvSpPr>
          <p:cNvPr id="2" name="标题 1"/>
          <p:cNvSpPr>
            <a:spLocks noGrp="1"/>
          </p:cNvSpPr>
          <p:nvPr>
            <p:ph type="title"/>
          </p:nvPr>
        </p:nvSpPr>
        <p:spPr/>
        <p:txBody>
          <a:bodyPr>
            <a:normAutofit fontScale="90000"/>
          </a:bodyPr>
          <a:lstStyle/>
          <a:p>
            <a:r>
              <a:rPr lang="en-US" altLang="zh-CN" b="1" dirty="0" smtClean="0"/>
              <a:t>1.1 </a:t>
            </a:r>
            <a:r>
              <a:rPr lang="zh-CN" altLang="en-US" b="1" dirty="0" smtClean="0"/>
              <a:t>全球</a:t>
            </a:r>
            <a:r>
              <a:rPr lang="zh-CN" altLang="en-US" b="1" dirty="0"/>
              <a:t>医疗器械市场总体发展</a:t>
            </a:r>
            <a:r>
              <a:rPr lang="zh-CN" altLang="en-US" b="1" dirty="0" smtClean="0"/>
              <a:t>良好</a:t>
            </a:r>
            <a:endParaRPr lang="zh-CN" altLang="en-US" dirty="0"/>
          </a:p>
        </p:txBody>
      </p:sp>
    </p:spTree>
    <p:extLst>
      <p:ext uri="{BB962C8B-B14F-4D97-AF65-F5344CB8AC3E}">
        <p14:creationId xmlns:p14="http://schemas.microsoft.com/office/powerpoint/2010/main" val="2553887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altLang="zh-CN" b="1" dirty="0" smtClean="0"/>
              <a:t>1.2 </a:t>
            </a:r>
            <a:r>
              <a:rPr lang="zh-CN" altLang="zh-CN" sz="4400" b="1" kern="1200" dirty="0" smtClean="0">
                <a:solidFill>
                  <a:schemeClr val="tx1"/>
                </a:solidFill>
                <a:effectLst/>
                <a:latin typeface="+mj-lt"/>
                <a:ea typeface="+mj-ea"/>
                <a:cs typeface="+mj-cs"/>
              </a:rPr>
              <a:t>我国医疗器械市场发展空间宽阔</a:t>
            </a:r>
            <a:endParaRPr lang="zh-CN" altLang="zh-CN" sz="4400" dirty="0" smtClean="0">
              <a:effectLst/>
            </a:endParaRPr>
          </a:p>
        </p:txBody>
      </p:sp>
      <p:graphicFrame>
        <p:nvGraphicFramePr>
          <p:cNvPr id="5" name="图表 4"/>
          <p:cNvGraphicFramePr>
            <a:graphicFrameLocks/>
          </p:cNvGraphicFramePr>
          <p:nvPr>
            <p:extLst>
              <p:ext uri="{D42A27DB-BD31-4B8C-83A1-F6EECF244321}">
                <p14:modId xmlns:p14="http://schemas.microsoft.com/office/powerpoint/2010/main" val="1266744570"/>
              </p:ext>
            </p:extLst>
          </p:nvPr>
        </p:nvGraphicFramePr>
        <p:xfrm>
          <a:off x="1043608" y="1340768"/>
          <a:ext cx="6696744"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2051720" y="5805264"/>
            <a:ext cx="5112568" cy="461665"/>
          </a:xfrm>
          <a:prstGeom prst="rect">
            <a:avLst/>
          </a:prstGeom>
          <a:noFill/>
        </p:spPr>
        <p:txBody>
          <a:bodyPr wrap="square" rtlCol="0">
            <a:spAutoFit/>
          </a:bodyPr>
          <a:lstStyle/>
          <a:p>
            <a:pPr algn="ctr"/>
            <a:r>
              <a:rPr lang="zh-CN" altLang="en-US" sz="2400" b="1" dirty="0" smtClean="0"/>
              <a:t>图</a:t>
            </a:r>
            <a:r>
              <a:rPr lang="en-US" altLang="zh-CN" sz="2400" b="1" dirty="0" smtClean="0"/>
              <a:t>2 </a:t>
            </a:r>
            <a:r>
              <a:rPr lang="zh-CN" altLang="en-US" sz="2400" b="1" dirty="0" smtClean="0"/>
              <a:t>我国医疗器械市场规模及预测</a:t>
            </a:r>
            <a:endParaRPr lang="zh-CN" altLang="en-US" sz="2400" b="1" dirty="0"/>
          </a:p>
        </p:txBody>
      </p:sp>
    </p:spTree>
    <p:extLst>
      <p:ext uri="{BB962C8B-B14F-4D97-AF65-F5344CB8AC3E}">
        <p14:creationId xmlns:p14="http://schemas.microsoft.com/office/powerpoint/2010/main" val="35332259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1700808"/>
            <a:ext cx="8229600" cy="4525963"/>
          </a:xfrm>
        </p:spPr>
        <p:txBody>
          <a:bodyPr>
            <a:normAutofit/>
          </a:bodyPr>
          <a:lstStyle/>
          <a:p>
            <a:pPr>
              <a:lnSpc>
                <a:spcPct val="150000"/>
              </a:lnSpc>
              <a:buFont typeface="Wingdings" pitchFamily="2" charset="2"/>
              <a:buChar char="u"/>
            </a:pPr>
            <a:r>
              <a:rPr lang="zh-CN" altLang="zh-CN" sz="2400" dirty="0"/>
              <a:t>我国医疗器械工业是在建国后逐步发展起来的，期间经历了一个从无到有、从小到 大的发展过程，其特点是</a:t>
            </a:r>
            <a:r>
              <a:rPr lang="zh-CN" altLang="zh-CN" sz="2400" b="1" dirty="0">
                <a:solidFill>
                  <a:srgbClr val="FF0000"/>
                </a:solidFill>
              </a:rPr>
              <a:t>起点低，发展</a:t>
            </a:r>
            <a:r>
              <a:rPr lang="zh-CN" altLang="zh-CN" sz="2400" b="1" dirty="0" smtClean="0">
                <a:solidFill>
                  <a:srgbClr val="FF0000"/>
                </a:solidFill>
              </a:rPr>
              <a:t>快</a:t>
            </a:r>
            <a:r>
              <a:rPr lang="zh-CN" altLang="en-US" dirty="0"/>
              <a:t>。</a:t>
            </a:r>
            <a:endParaRPr lang="en-US" altLang="zh-CN" sz="2400" dirty="0"/>
          </a:p>
          <a:p>
            <a:pPr>
              <a:lnSpc>
                <a:spcPct val="150000"/>
              </a:lnSpc>
              <a:buFont typeface="Wingdings" pitchFamily="2" charset="2"/>
              <a:buChar char="u"/>
            </a:pPr>
            <a:r>
              <a:rPr lang="zh-CN" altLang="en-US" sz="2400" dirty="0" smtClean="0"/>
              <a:t>市场需求量：</a:t>
            </a:r>
            <a:r>
              <a:rPr lang="zh-CN" altLang="en-US" sz="2400" b="1" dirty="0" smtClean="0">
                <a:solidFill>
                  <a:srgbClr val="FF0000"/>
                </a:solidFill>
              </a:rPr>
              <a:t>世界第三</a:t>
            </a:r>
            <a:r>
              <a:rPr lang="zh-CN" altLang="en-US" sz="2400" dirty="0" smtClean="0"/>
              <a:t>。</a:t>
            </a:r>
            <a:endParaRPr lang="en-US" altLang="zh-CN" sz="2400" dirty="0" smtClean="0"/>
          </a:p>
          <a:p>
            <a:pPr>
              <a:lnSpc>
                <a:spcPct val="150000"/>
              </a:lnSpc>
              <a:buFont typeface="Wingdings" pitchFamily="2" charset="2"/>
              <a:buChar char="u"/>
            </a:pPr>
            <a:r>
              <a:rPr lang="zh-CN" altLang="en-US" sz="2400" dirty="0" smtClean="0"/>
              <a:t>销售收入：</a:t>
            </a:r>
            <a:r>
              <a:rPr lang="en-US" altLang="zh-CN" sz="2400" dirty="0"/>
              <a:t>2011</a:t>
            </a:r>
            <a:r>
              <a:rPr lang="zh-CN" altLang="zh-CN" sz="2400" dirty="0"/>
              <a:t>年销售收入</a:t>
            </a:r>
            <a:r>
              <a:rPr lang="zh-CN" altLang="en-US" sz="2400" dirty="0"/>
              <a:t>超过</a:t>
            </a:r>
            <a:r>
              <a:rPr lang="en-US" altLang="zh-CN" sz="2400" dirty="0"/>
              <a:t>1000</a:t>
            </a:r>
            <a:r>
              <a:rPr lang="zh-CN" altLang="zh-CN" sz="2400" dirty="0"/>
              <a:t>亿元，占全球医疗器械</a:t>
            </a:r>
            <a:r>
              <a:rPr lang="zh-CN" altLang="zh-CN" sz="2400" b="1" dirty="0">
                <a:solidFill>
                  <a:srgbClr val="FF0000"/>
                </a:solidFill>
              </a:rPr>
              <a:t>市场份额的</a:t>
            </a:r>
            <a:r>
              <a:rPr lang="en-US" altLang="zh-CN" sz="2400" b="1" dirty="0" smtClean="0">
                <a:solidFill>
                  <a:srgbClr val="FF0000"/>
                </a:solidFill>
              </a:rPr>
              <a:t>5</a:t>
            </a:r>
            <a:r>
              <a:rPr lang="zh-CN" altLang="zh-CN" sz="2400" b="1" dirty="0" smtClean="0">
                <a:solidFill>
                  <a:srgbClr val="FF0000"/>
                </a:solidFill>
              </a:rPr>
              <a:t>％</a:t>
            </a:r>
            <a:r>
              <a:rPr lang="zh-CN" altLang="en-US" sz="2400" dirty="0" smtClean="0"/>
              <a:t>。</a:t>
            </a:r>
            <a:endParaRPr lang="en-US" altLang="zh-CN" sz="2400" dirty="0" smtClean="0"/>
          </a:p>
          <a:p>
            <a:pPr marL="0" indent="0">
              <a:lnSpc>
                <a:spcPct val="150000"/>
              </a:lnSpc>
              <a:buNone/>
            </a:pPr>
            <a:r>
              <a:rPr lang="zh-CN" altLang="en-US" sz="2400" b="1" dirty="0" smtClean="0">
                <a:solidFill>
                  <a:srgbClr val="FF0000"/>
                </a:solidFill>
              </a:rPr>
              <a:t>国内市场上大部分医疗器械靠进口！</a:t>
            </a:r>
            <a:endParaRPr lang="en-US" altLang="zh-CN" sz="2400" b="1" dirty="0" smtClean="0">
              <a:solidFill>
                <a:srgbClr val="FF0000"/>
              </a:solidFill>
            </a:endParaRPr>
          </a:p>
          <a:p>
            <a:pPr marL="0" indent="0">
              <a:lnSpc>
                <a:spcPct val="150000"/>
              </a:lnSpc>
              <a:buNone/>
            </a:pPr>
            <a:endParaRPr lang="zh-CN" altLang="zh-CN" dirty="0"/>
          </a:p>
          <a:p>
            <a:endParaRPr lang="zh-CN" altLang="zh-CN" dirty="0"/>
          </a:p>
        </p:txBody>
      </p:sp>
      <p:sp>
        <p:nvSpPr>
          <p:cNvPr id="2" name="标题 1"/>
          <p:cNvSpPr>
            <a:spLocks noGrp="1"/>
          </p:cNvSpPr>
          <p:nvPr>
            <p:ph type="title"/>
          </p:nvPr>
        </p:nvSpPr>
        <p:spPr/>
        <p:txBody>
          <a:bodyPr>
            <a:normAutofit fontScale="90000"/>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altLang="zh-CN" sz="4400" b="1" kern="1200" dirty="0" smtClean="0">
                <a:solidFill>
                  <a:schemeClr val="tx1"/>
                </a:solidFill>
                <a:effectLst/>
                <a:latin typeface="+mj-lt"/>
                <a:ea typeface="+mj-ea"/>
                <a:cs typeface="+mj-cs"/>
              </a:rPr>
              <a:t>1.2</a:t>
            </a:r>
            <a:r>
              <a:rPr lang="zh-CN" altLang="zh-CN" sz="4400" b="1" kern="1200" dirty="0" smtClean="0">
                <a:solidFill>
                  <a:schemeClr val="tx1"/>
                </a:solidFill>
                <a:effectLst/>
                <a:latin typeface="+mj-lt"/>
                <a:ea typeface="+mj-ea"/>
                <a:cs typeface="+mj-cs"/>
              </a:rPr>
              <a:t>我国医疗器械市场发展空间宽阔</a:t>
            </a:r>
            <a:endParaRPr lang="zh-CN" altLang="zh-CN" sz="4400" dirty="0" smtClean="0">
              <a:effectLst/>
            </a:endParaRPr>
          </a:p>
        </p:txBody>
      </p:sp>
      <p:pic>
        <p:nvPicPr>
          <p:cNvPr id="4" name="Picture 9" descr="支架释放"/>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4726568"/>
            <a:ext cx="2842395" cy="2131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80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2852936"/>
            <a:ext cx="8229600" cy="1143000"/>
          </a:xfrm>
        </p:spPr>
        <p:txBody>
          <a:bodyPr>
            <a:normAutofit/>
          </a:bodyPr>
          <a:lstStyle/>
          <a:p>
            <a:pPr marL="857250" indent="-742950">
              <a:lnSpc>
                <a:spcPct val="150000"/>
              </a:lnSpc>
              <a:buFont typeface="+mj-lt"/>
              <a:buAutoNum type="arabicPeriod" startAt="2"/>
            </a:pPr>
            <a:r>
              <a:rPr lang="zh-CN" altLang="en-US" b="1" dirty="0">
                <a:solidFill>
                  <a:schemeClr val="tx1"/>
                </a:solidFill>
              </a:rPr>
              <a:t>医疗器械对生物材料的要求</a:t>
            </a:r>
            <a:endParaRPr lang="en-US" altLang="zh-CN" b="1" dirty="0">
              <a:solidFill>
                <a:schemeClr val="tx1"/>
              </a:solidFill>
            </a:endParaRPr>
          </a:p>
        </p:txBody>
      </p:sp>
    </p:spTree>
    <p:extLst>
      <p:ext uri="{BB962C8B-B14F-4D97-AF65-F5344CB8AC3E}">
        <p14:creationId xmlns:p14="http://schemas.microsoft.com/office/powerpoint/2010/main" val="24260258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3568" y="2338106"/>
            <a:ext cx="7408333" cy="3450696"/>
          </a:xfrm>
        </p:spPr>
        <p:txBody>
          <a:bodyPr>
            <a:normAutofit/>
          </a:bodyPr>
          <a:lstStyle/>
          <a:p>
            <a:pPr lvl="1">
              <a:buFont typeface="Wingdings" pitchFamily="2" charset="2"/>
              <a:buChar char="u"/>
            </a:pPr>
            <a:endParaRPr lang="en-US" altLang="zh-CN" sz="2800" b="1" dirty="0" smtClean="0"/>
          </a:p>
          <a:p>
            <a:pPr lvl="1">
              <a:buFont typeface="Wingdings" pitchFamily="2" charset="2"/>
              <a:buChar char="u"/>
            </a:pPr>
            <a:r>
              <a:rPr lang="zh-CN" altLang="zh-CN" sz="2800" b="1" dirty="0" smtClean="0"/>
              <a:t>生物学</a:t>
            </a:r>
            <a:r>
              <a:rPr lang="zh-CN" altLang="zh-CN" sz="2800" b="1" dirty="0"/>
              <a:t>性能</a:t>
            </a:r>
            <a:r>
              <a:rPr lang="zh-CN" altLang="zh-CN" sz="2800" b="1" dirty="0" smtClean="0"/>
              <a:t>要求</a:t>
            </a:r>
            <a:endParaRPr lang="en-US" altLang="zh-CN" sz="2800" b="1" dirty="0" smtClean="0"/>
          </a:p>
          <a:p>
            <a:pPr marL="400050" lvl="1" indent="0">
              <a:buNone/>
            </a:pPr>
            <a:endParaRPr lang="en-US" altLang="zh-CN" sz="2800" b="1" dirty="0" smtClean="0"/>
          </a:p>
          <a:p>
            <a:pPr lvl="1">
              <a:buFont typeface="Wingdings" pitchFamily="2" charset="2"/>
              <a:buChar char="u"/>
            </a:pPr>
            <a:r>
              <a:rPr lang="zh-CN" altLang="zh-CN" sz="2800" b="1" dirty="0"/>
              <a:t>物理性能</a:t>
            </a:r>
            <a:r>
              <a:rPr lang="zh-CN" altLang="zh-CN" sz="2800" b="1" dirty="0" smtClean="0"/>
              <a:t>要求</a:t>
            </a:r>
            <a:endParaRPr lang="en-US" altLang="zh-CN" sz="2800" b="1" dirty="0" smtClean="0"/>
          </a:p>
          <a:p>
            <a:pPr marL="400050" lvl="1" indent="0">
              <a:buNone/>
            </a:pPr>
            <a:endParaRPr lang="en-US" altLang="zh-CN" sz="2800" b="1" dirty="0" smtClean="0"/>
          </a:p>
          <a:p>
            <a:pPr lvl="1">
              <a:buFont typeface="Wingdings" pitchFamily="2" charset="2"/>
              <a:buChar char="u"/>
            </a:pPr>
            <a:r>
              <a:rPr lang="zh-CN" altLang="zh-CN" sz="2800" b="1" dirty="0" smtClean="0"/>
              <a:t>生产</a:t>
            </a:r>
            <a:r>
              <a:rPr lang="zh-CN" altLang="zh-CN" sz="2800" b="1" dirty="0"/>
              <a:t>加工要求</a:t>
            </a:r>
            <a:endParaRPr lang="zh-CN" altLang="en-US" sz="2800" dirty="0"/>
          </a:p>
        </p:txBody>
      </p:sp>
      <p:sp>
        <p:nvSpPr>
          <p:cNvPr id="2" name="标题 1"/>
          <p:cNvSpPr>
            <a:spLocks noGrp="1"/>
          </p:cNvSpPr>
          <p:nvPr>
            <p:ph type="title"/>
          </p:nvPr>
        </p:nvSpPr>
        <p:spPr/>
        <p:txBody>
          <a:bodyPr>
            <a:normAutofit/>
          </a:bodyPr>
          <a:lstStyle/>
          <a:p>
            <a:r>
              <a:rPr lang="en-US" altLang="zh-CN" sz="4400" b="1" kern="1200" dirty="0" smtClean="0">
                <a:solidFill>
                  <a:schemeClr val="tx1"/>
                </a:solidFill>
                <a:effectLst/>
                <a:latin typeface="+mj-lt"/>
                <a:ea typeface="+mj-ea"/>
                <a:cs typeface="+mj-cs"/>
              </a:rPr>
              <a:t>2.1 </a:t>
            </a:r>
            <a:r>
              <a:rPr lang="zh-CN" altLang="zh-CN" sz="4400" b="1" kern="1200" dirty="0" smtClean="0">
                <a:solidFill>
                  <a:schemeClr val="tx1"/>
                </a:solidFill>
                <a:effectLst/>
                <a:latin typeface="+mj-lt"/>
                <a:ea typeface="+mj-ea"/>
                <a:cs typeface="+mj-cs"/>
              </a:rPr>
              <a:t>医疗器械对材料的</a:t>
            </a:r>
            <a:r>
              <a:rPr lang="zh-CN" altLang="en-US" b="1" dirty="0"/>
              <a:t>特性</a:t>
            </a:r>
            <a:r>
              <a:rPr lang="zh-CN" altLang="zh-CN" sz="4400" b="1" kern="1200" dirty="0" smtClean="0">
                <a:solidFill>
                  <a:schemeClr val="tx1"/>
                </a:solidFill>
                <a:effectLst/>
                <a:latin typeface="+mj-lt"/>
                <a:ea typeface="+mj-ea"/>
                <a:cs typeface="+mj-cs"/>
              </a:rPr>
              <a:t>要求</a:t>
            </a:r>
            <a:endParaRPr lang="zh-CN" altLang="en-US" dirty="0"/>
          </a:p>
        </p:txBody>
      </p:sp>
      <p:pic>
        <p:nvPicPr>
          <p:cNvPr id="6" name="Picture 8" descr="TAA-0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932040" y="1556792"/>
            <a:ext cx="3678238" cy="25066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52" name="Picture 4" descr="E:\原总部文件夹D\微创产品照片集\Photo_Disc\Mustang 籸妮や琜╰参(P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4293096"/>
            <a:ext cx="3708411" cy="2085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268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686800" cy="1143000"/>
          </a:xfrm>
        </p:spPr>
        <p:txBody>
          <a:bodyPr/>
          <a:lstStyle/>
          <a:p>
            <a:r>
              <a:rPr lang="en-US" altLang="zh-CN" sz="3600" b="1" dirty="0" smtClean="0"/>
              <a:t>2.2 </a:t>
            </a:r>
            <a:r>
              <a:rPr lang="zh-CN" altLang="en-US" sz="3600" b="1" dirty="0" smtClean="0"/>
              <a:t>医疗</a:t>
            </a:r>
            <a:r>
              <a:rPr lang="zh-CN" altLang="en-US" sz="3600" b="1" dirty="0"/>
              <a:t>器械与新材料的齐头并进</a:t>
            </a:r>
          </a:p>
        </p:txBody>
      </p:sp>
      <p:grpSp>
        <p:nvGrpSpPr>
          <p:cNvPr id="9220" name="Group 4"/>
          <p:cNvGrpSpPr>
            <a:grpSpLocks/>
          </p:cNvGrpSpPr>
          <p:nvPr/>
        </p:nvGrpSpPr>
        <p:grpSpPr bwMode="auto">
          <a:xfrm>
            <a:off x="1239838" y="4441825"/>
            <a:ext cx="7724775" cy="2300288"/>
            <a:chOff x="781" y="2798"/>
            <a:chExt cx="4866" cy="1449"/>
          </a:xfrm>
        </p:grpSpPr>
        <p:pic>
          <p:nvPicPr>
            <p:cNvPr id="9221" name="Picture 5" descr="蓝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9" y="3810"/>
              <a:ext cx="1448" cy="437"/>
            </a:xfrm>
            <a:prstGeom prst="rect">
              <a:avLst/>
            </a:prstGeom>
            <a:noFill/>
            <a:extLst>
              <a:ext uri="{909E8E84-426E-40DD-AFC4-6F175D3DCCD1}">
                <a14:hiddenFill xmlns:a14="http://schemas.microsoft.com/office/drawing/2010/main">
                  <a:solidFill>
                    <a:srgbClr val="FFFFFF"/>
                  </a:solidFill>
                </a14:hiddenFill>
              </a:ext>
            </a:extLst>
          </p:spPr>
        </p:pic>
        <p:sp>
          <p:nvSpPr>
            <p:cNvPr id="9222" name="Text Box 6"/>
            <p:cNvSpPr txBox="1">
              <a:spLocks noChangeArrowheads="1"/>
            </p:cNvSpPr>
            <p:nvPr/>
          </p:nvSpPr>
          <p:spPr bwMode="auto">
            <a:xfrm>
              <a:off x="781" y="2798"/>
              <a:ext cx="16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endParaRPr lang="en-US" altLang="zh-CN"/>
            </a:p>
            <a:p>
              <a:pPr>
                <a:buFontTx/>
                <a:buChar char="•"/>
              </a:pPr>
              <a:endParaRPr lang="en-US" altLang="zh-CN"/>
            </a:p>
          </p:txBody>
        </p:sp>
        <p:pic>
          <p:nvPicPr>
            <p:cNvPr id="9223" name="Picture 7"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5" y="3747"/>
              <a:ext cx="1442" cy="454"/>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2" name="图示 1"/>
          <p:cNvGraphicFramePr/>
          <p:nvPr>
            <p:extLst>
              <p:ext uri="{D42A27DB-BD31-4B8C-83A1-F6EECF244321}">
                <p14:modId xmlns:p14="http://schemas.microsoft.com/office/powerpoint/2010/main" val="1029707213"/>
              </p:ext>
            </p:extLst>
          </p:nvPr>
        </p:nvGraphicFramePr>
        <p:xfrm>
          <a:off x="539552" y="1784351"/>
          <a:ext cx="7570787" cy="41640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233" name="Text Box 17"/>
          <p:cNvSpPr txBox="1">
            <a:spLocks noChangeArrowheads="1"/>
          </p:cNvSpPr>
          <p:nvPr/>
        </p:nvSpPr>
        <p:spPr bwMode="auto">
          <a:xfrm>
            <a:off x="755576" y="5429251"/>
            <a:ext cx="79928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800" b="1" dirty="0" smtClean="0">
                <a:solidFill>
                  <a:srgbClr val="FF3300"/>
                </a:solidFill>
              </a:rPr>
              <a:t>医疗</a:t>
            </a:r>
            <a:r>
              <a:rPr lang="zh-CN" altLang="en-US" sz="2800" b="1" dirty="0">
                <a:solidFill>
                  <a:srgbClr val="FF3300"/>
                </a:solidFill>
              </a:rPr>
              <a:t>器械与生物材料的发展是相辅相成</a:t>
            </a:r>
            <a:r>
              <a:rPr lang="zh-CN" altLang="en-US" sz="2800" b="1" dirty="0" smtClean="0">
                <a:solidFill>
                  <a:srgbClr val="FF3300"/>
                </a:solidFill>
              </a:rPr>
              <a:t>的！</a:t>
            </a:r>
            <a:endParaRPr lang="zh-CN" altLang="en-US" sz="2800" b="1" dirty="0">
              <a:solidFill>
                <a:srgbClr val="FF3300"/>
              </a:solidFill>
            </a:endParaRPr>
          </a:p>
        </p:txBody>
      </p:sp>
    </p:spTree>
    <p:extLst>
      <p:ext uri="{BB962C8B-B14F-4D97-AF65-F5344CB8AC3E}">
        <p14:creationId xmlns:p14="http://schemas.microsoft.com/office/powerpoint/2010/main" val="4721701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4638"/>
            <a:ext cx="8507413" cy="1143000"/>
          </a:xfrm>
        </p:spPr>
        <p:txBody>
          <a:bodyPr/>
          <a:lstStyle/>
          <a:p>
            <a:r>
              <a:rPr lang="en-US" altLang="zh-CN" sz="3600" b="1" dirty="0"/>
              <a:t>2.2 </a:t>
            </a:r>
            <a:r>
              <a:rPr lang="zh-CN" altLang="en-US" sz="3600" b="1" dirty="0"/>
              <a:t>医疗器械与新材料的齐头并进</a:t>
            </a:r>
            <a:endParaRPr lang="zh-CN" altLang="en-US" sz="3600" b="1" dirty="0" smtClean="0"/>
          </a:p>
        </p:txBody>
      </p:sp>
      <p:sp>
        <p:nvSpPr>
          <p:cNvPr id="16387" name="Rectangle 3"/>
          <p:cNvSpPr>
            <a:spLocks noGrp="1" noChangeArrowheads="1"/>
          </p:cNvSpPr>
          <p:nvPr>
            <p:ph type="body" idx="1"/>
          </p:nvPr>
        </p:nvSpPr>
        <p:spPr>
          <a:xfrm>
            <a:off x="395536" y="2099156"/>
            <a:ext cx="8435975" cy="4321175"/>
          </a:xfrm>
        </p:spPr>
        <p:style>
          <a:lnRef idx="2">
            <a:schemeClr val="accent6"/>
          </a:lnRef>
          <a:fillRef idx="1">
            <a:schemeClr val="lt1"/>
          </a:fillRef>
          <a:effectRef idx="0">
            <a:schemeClr val="accent6"/>
          </a:effectRef>
          <a:fontRef idx="minor">
            <a:schemeClr val="dk1"/>
          </a:fontRef>
        </p:style>
        <p:txBody>
          <a:bodyPr>
            <a:normAutofit/>
          </a:bodyPr>
          <a:lstStyle/>
          <a:p>
            <a:pPr eaLnBrk="1" hangingPunct="1">
              <a:lnSpc>
                <a:spcPct val="150000"/>
              </a:lnSpc>
              <a:buFontTx/>
              <a:buNone/>
            </a:pPr>
            <a:r>
              <a:rPr lang="zh-CN" altLang="en-US" sz="2400" b="1" i="1" dirty="0" smtClean="0">
                <a:solidFill>
                  <a:srgbClr val="FF3300"/>
                </a:solidFill>
              </a:rPr>
              <a:t>以球囊材料为例：　</a:t>
            </a:r>
          </a:p>
          <a:p>
            <a:pPr eaLnBrk="1" hangingPunct="1">
              <a:lnSpc>
                <a:spcPct val="150000"/>
              </a:lnSpc>
              <a:buFontTx/>
              <a:buNone/>
            </a:pPr>
            <a:r>
              <a:rPr lang="zh-CN" altLang="en-US" sz="2400" dirty="0" smtClean="0"/>
              <a:t>　　　</a:t>
            </a:r>
            <a:r>
              <a:rPr lang="zh-CN" altLang="en-US" sz="2800" b="1" dirty="0" smtClean="0"/>
              <a:t>导管　　　材料　　　　　特点</a:t>
            </a:r>
          </a:p>
          <a:p>
            <a:pPr eaLnBrk="1" hangingPunct="1">
              <a:lnSpc>
                <a:spcPct val="150000"/>
              </a:lnSpc>
              <a:buFontTx/>
              <a:buNone/>
            </a:pPr>
            <a:r>
              <a:rPr lang="en-US" altLang="zh-CN" sz="2400" b="1" dirty="0" smtClean="0"/>
              <a:t>1977</a:t>
            </a:r>
            <a:r>
              <a:rPr lang="zh-CN" altLang="en-US" sz="2400" b="1" dirty="0" smtClean="0"/>
              <a:t>年第一代</a:t>
            </a:r>
            <a:r>
              <a:rPr lang="zh-CN" altLang="en-US" sz="2400" dirty="0" smtClean="0"/>
              <a:t>　    </a:t>
            </a:r>
            <a:r>
              <a:rPr lang="en-US" altLang="zh-CN" sz="2400" dirty="0" smtClean="0"/>
              <a:t>PVC           </a:t>
            </a:r>
            <a:r>
              <a:rPr lang="zh-CN" altLang="en-US" sz="2400" dirty="0" smtClean="0"/>
              <a:t>　　　 顺应性太大</a:t>
            </a:r>
          </a:p>
          <a:p>
            <a:pPr eaLnBrk="1" hangingPunct="1">
              <a:lnSpc>
                <a:spcPct val="150000"/>
              </a:lnSpc>
              <a:buFontTx/>
              <a:buNone/>
            </a:pPr>
            <a:r>
              <a:rPr lang="zh-CN" altLang="en-US" sz="2400" dirty="0" smtClean="0"/>
              <a:t>　　　</a:t>
            </a:r>
            <a:r>
              <a:rPr lang="zh-CN" altLang="en-US" sz="2400" b="1" dirty="0" smtClean="0"/>
              <a:t>第二代</a:t>
            </a:r>
            <a:r>
              <a:rPr lang="zh-CN" altLang="en-US" sz="2400" dirty="0" smtClean="0"/>
              <a:t>        </a:t>
            </a:r>
            <a:r>
              <a:rPr lang="en-US" altLang="zh-CN" sz="2400" dirty="0" smtClean="0"/>
              <a:t>PE, Nylon, PET </a:t>
            </a:r>
            <a:r>
              <a:rPr lang="zh-CN" altLang="en-US" sz="2400" dirty="0" smtClean="0"/>
              <a:t>　非顺应性，硬</a:t>
            </a:r>
          </a:p>
          <a:p>
            <a:pPr eaLnBrk="1" hangingPunct="1">
              <a:lnSpc>
                <a:spcPct val="150000"/>
              </a:lnSpc>
              <a:buFontTx/>
              <a:buNone/>
            </a:pPr>
            <a:r>
              <a:rPr lang="zh-CN" altLang="en-US" sz="2400" dirty="0" smtClean="0"/>
              <a:t>　　　</a:t>
            </a:r>
            <a:r>
              <a:rPr lang="zh-CN" altLang="en-US" sz="2400" b="1" dirty="0" smtClean="0"/>
              <a:t>第三代</a:t>
            </a:r>
            <a:r>
              <a:rPr lang="zh-CN" altLang="en-US" sz="2400" dirty="0" smtClean="0"/>
              <a:t>　    </a:t>
            </a:r>
            <a:r>
              <a:rPr lang="en-US" altLang="zh-CN" sz="2400" dirty="0" err="1" smtClean="0"/>
              <a:t>Pebax</a:t>
            </a:r>
            <a:r>
              <a:rPr lang="en-US" altLang="zh-CN" sz="2400" dirty="0" smtClean="0"/>
              <a:t>               </a:t>
            </a:r>
            <a:r>
              <a:rPr lang="zh-CN" altLang="en-US" sz="2400" dirty="0" smtClean="0"/>
              <a:t>　 半顺应性、耐压，柔软</a:t>
            </a:r>
          </a:p>
          <a:p>
            <a:pPr>
              <a:lnSpc>
                <a:spcPct val="150000"/>
              </a:lnSpc>
              <a:buNone/>
            </a:pPr>
            <a:r>
              <a:rPr lang="zh-CN" altLang="en-US" sz="2400" dirty="0" smtClean="0"/>
              <a:t>           </a:t>
            </a:r>
            <a:r>
              <a:rPr lang="zh-CN" altLang="en-US" sz="2400" b="1" dirty="0" smtClean="0"/>
              <a:t>第四代</a:t>
            </a:r>
            <a:r>
              <a:rPr lang="zh-CN" altLang="en-US" sz="2400" dirty="0" smtClean="0"/>
              <a:t>       ？</a:t>
            </a:r>
            <a:endParaRPr lang="en-US" altLang="zh-CN" sz="2400" dirty="0" smtClean="0"/>
          </a:p>
        </p:txBody>
      </p:sp>
      <p:grpSp>
        <p:nvGrpSpPr>
          <p:cNvPr id="16388" name="Group 4"/>
          <p:cNvGrpSpPr>
            <a:grpSpLocks/>
          </p:cNvGrpSpPr>
          <p:nvPr/>
        </p:nvGrpSpPr>
        <p:grpSpPr bwMode="auto">
          <a:xfrm>
            <a:off x="1239838" y="4441825"/>
            <a:ext cx="7724775" cy="2300288"/>
            <a:chOff x="781" y="2798"/>
            <a:chExt cx="4866" cy="1449"/>
          </a:xfrm>
        </p:grpSpPr>
        <p:pic>
          <p:nvPicPr>
            <p:cNvPr id="16389" name="Picture 5" descr="蓝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9" y="3810"/>
              <a:ext cx="1448"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 Box 6"/>
            <p:cNvSpPr txBox="1">
              <a:spLocks noChangeArrowheads="1"/>
            </p:cNvSpPr>
            <p:nvPr/>
          </p:nvSpPr>
          <p:spPr bwMode="auto">
            <a:xfrm>
              <a:off x="781" y="2798"/>
              <a:ext cx="16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buFontTx/>
                <a:buChar char="•"/>
              </a:pPr>
              <a:endParaRPr lang="en-US" altLang="zh-CN"/>
            </a:p>
            <a:p>
              <a:pPr eaLnBrk="1" hangingPunct="1">
                <a:buFontTx/>
                <a:buChar char="•"/>
              </a:pPr>
              <a:endParaRPr lang="en-US" altLang="zh-CN"/>
            </a:p>
          </p:txBody>
        </p:sp>
        <p:pic>
          <p:nvPicPr>
            <p:cNvPr id="16391" name="Picture 7"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5" y="3747"/>
              <a:ext cx="144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1277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bg/>
                                          </p:spTgt>
                                        </p:tgtEl>
                                        <p:attrNameLst>
                                          <p:attrName>style.visibility</p:attrName>
                                        </p:attrNameLst>
                                      </p:cBhvr>
                                      <p:to>
                                        <p:strVal val="visible"/>
                                      </p:to>
                                    </p:set>
                                    <p:animEffect transition="in" filter="fade">
                                      <p:cBhvr>
                                        <p:cTn id="7" dur="1000"/>
                                        <p:tgtEl>
                                          <p:spTgt spid="16387">
                                            <p:bg/>
                                          </p:spTgt>
                                        </p:tgtEl>
                                      </p:cBhvr>
                                    </p:animEffect>
                                    <p:anim calcmode="lin" valueType="num">
                                      <p:cBhvr>
                                        <p:cTn id="8" dur="1000" fill="hold"/>
                                        <p:tgtEl>
                                          <p:spTgt spid="16387">
                                            <p:bg/>
                                          </p:spTgt>
                                        </p:tgtEl>
                                        <p:attrNameLst>
                                          <p:attrName>ppt_x</p:attrName>
                                        </p:attrNameLst>
                                      </p:cBhvr>
                                      <p:tavLst>
                                        <p:tav tm="0">
                                          <p:val>
                                            <p:strVal val="#ppt_x"/>
                                          </p:val>
                                        </p:tav>
                                        <p:tav tm="100000">
                                          <p:val>
                                            <p:strVal val="#ppt_x"/>
                                          </p:val>
                                        </p:tav>
                                      </p:tavLst>
                                    </p:anim>
                                    <p:anim calcmode="lin" valueType="num">
                                      <p:cBhvr>
                                        <p:cTn id="9" dur="1000" fill="hold"/>
                                        <p:tgtEl>
                                          <p:spTgt spid="16387">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87">
                                            <p:txEl>
                                              <p:pRg st="0" end="0"/>
                                            </p:txEl>
                                          </p:spTgt>
                                        </p:tgtEl>
                                        <p:attrNameLst>
                                          <p:attrName>style.visibility</p:attrName>
                                        </p:attrNameLst>
                                      </p:cBhvr>
                                      <p:to>
                                        <p:strVal val="visible"/>
                                      </p:to>
                                    </p:set>
                                    <p:animEffect transition="in" filter="fade">
                                      <p:cBhvr>
                                        <p:cTn id="14" dur="1000"/>
                                        <p:tgtEl>
                                          <p:spTgt spid="16387">
                                            <p:txEl>
                                              <p:pRg st="0" end="0"/>
                                            </p:txEl>
                                          </p:spTgt>
                                        </p:tgtEl>
                                      </p:cBhvr>
                                    </p:animEffect>
                                    <p:anim calcmode="lin" valueType="num">
                                      <p:cBhvr>
                                        <p:cTn id="15"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387">
                                            <p:txEl>
                                              <p:pRg st="1" end="1"/>
                                            </p:txEl>
                                          </p:spTgt>
                                        </p:tgtEl>
                                        <p:attrNameLst>
                                          <p:attrName>style.visibility</p:attrName>
                                        </p:attrNameLst>
                                      </p:cBhvr>
                                      <p:to>
                                        <p:strVal val="visible"/>
                                      </p:to>
                                    </p:set>
                                    <p:animEffect transition="in" filter="fade">
                                      <p:cBhvr>
                                        <p:cTn id="21" dur="1000"/>
                                        <p:tgtEl>
                                          <p:spTgt spid="16387">
                                            <p:txEl>
                                              <p:pRg st="1" end="1"/>
                                            </p:txEl>
                                          </p:spTgt>
                                        </p:tgtEl>
                                      </p:cBhvr>
                                    </p:animEffect>
                                    <p:anim calcmode="lin" valueType="num">
                                      <p:cBhvr>
                                        <p:cTn id="22"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387">
                                            <p:txEl>
                                              <p:pRg st="2" end="2"/>
                                            </p:txEl>
                                          </p:spTgt>
                                        </p:tgtEl>
                                        <p:attrNameLst>
                                          <p:attrName>style.visibility</p:attrName>
                                        </p:attrNameLst>
                                      </p:cBhvr>
                                      <p:to>
                                        <p:strVal val="visible"/>
                                      </p:to>
                                    </p:set>
                                    <p:animEffect transition="in" filter="fade">
                                      <p:cBhvr>
                                        <p:cTn id="28" dur="1000"/>
                                        <p:tgtEl>
                                          <p:spTgt spid="16387">
                                            <p:txEl>
                                              <p:pRg st="2" end="2"/>
                                            </p:txEl>
                                          </p:spTgt>
                                        </p:tgtEl>
                                      </p:cBhvr>
                                    </p:animEffect>
                                    <p:anim calcmode="lin" valueType="num">
                                      <p:cBhvr>
                                        <p:cTn id="29" dur="10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638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6387">
                                            <p:txEl>
                                              <p:pRg st="3" end="3"/>
                                            </p:txEl>
                                          </p:spTgt>
                                        </p:tgtEl>
                                        <p:attrNameLst>
                                          <p:attrName>style.visibility</p:attrName>
                                        </p:attrNameLst>
                                      </p:cBhvr>
                                      <p:to>
                                        <p:strVal val="visible"/>
                                      </p:to>
                                    </p:set>
                                    <p:animEffect transition="in" filter="fade">
                                      <p:cBhvr>
                                        <p:cTn id="35" dur="1000"/>
                                        <p:tgtEl>
                                          <p:spTgt spid="16387">
                                            <p:txEl>
                                              <p:pRg st="3" end="3"/>
                                            </p:txEl>
                                          </p:spTgt>
                                        </p:tgtEl>
                                      </p:cBhvr>
                                    </p:animEffect>
                                    <p:anim calcmode="lin" valueType="num">
                                      <p:cBhvr>
                                        <p:cTn id="36" dur="10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638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6387">
                                            <p:txEl>
                                              <p:pRg st="4" end="4"/>
                                            </p:txEl>
                                          </p:spTgt>
                                        </p:tgtEl>
                                        <p:attrNameLst>
                                          <p:attrName>style.visibility</p:attrName>
                                        </p:attrNameLst>
                                      </p:cBhvr>
                                      <p:to>
                                        <p:strVal val="visible"/>
                                      </p:to>
                                    </p:set>
                                    <p:animEffect transition="in" filter="fade">
                                      <p:cBhvr>
                                        <p:cTn id="42" dur="1000"/>
                                        <p:tgtEl>
                                          <p:spTgt spid="16387">
                                            <p:txEl>
                                              <p:pRg st="4" end="4"/>
                                            </p:txEl>
                                          </p:spTgt>
                                        </p:tgtEl>
                                      </p:cBhvr>
                                    </p:animEffect>
                                    <p:anim calcmode="lin" valueType="num">
                                      <p:cBhvr>
                                        <p:cTn id="43" dur="10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638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6387">
                                            <p:txEl>
                                              <p:pRg st="5" end="5"/>
                                            </p:txEl>
                                          </p:spTgt>
                                        </p:tgtEl>
                                        <p:attrNameLst>
                                          <p:attrName>style.visibility</p:attrName>
                                        </p:attrNameLst>
                                      </p:cBhvr>
                                      <p:to>
                                        <p:strVal val="visible"/>
                                      </p:to>
                                    </p:set>
                                    <p:animEffect transition="in" filter="fade">
                                      <p:cBhvr>
                                        <p:cTn id="49" dur="1000"/>
                                        <p:tgtEl>
                                          <p:spTgt spid="16387">
                                            <p:txEl>
                                              <p:pRg st="5" end="5"/>
                                            </p:txEl>
                                          </p:spTgt>
                                        </p:tgtEl>
                                      </p:cBhvr>
                                    </p:animEffect>
                                    <p:anim calcmode="lin" valueType="num">
                                      <p:cBhvr>
                                        <p:cTn id="50" dur="10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1638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2852936"/>
            <a:ext cx="8229600" cy="1143000"/>
          </a:xfrm>
        </p:spPr>
        <p:txBody>
          <a:bodyPr>
            <a:normAutofit fontScale="90000"/>
          </a:bodyPr>
          <a:lstStyle/>
          <a:p>
            <a:pPr marL="857250" marR="0" indent="-742950" algn="ctr" defTabSz="914400" rtl="0" eaLnBrk="1" fontAlgn="auto" latinLnBrk="0" hangingPunct="1">
              <a:lnSpc>
                <a:spcPct val="150000"/>
              </a:lnSpc>
              <a:spcBef>
                <a:spcPct val="0"/>
              </a:spcBef>
              <a:spcAft>
                <a:spcPts val="0"/>
              </a:spcAft>
              <a:buClrTx/>
              <a:buSzTx/>
              <a:buFont typeface="+mj-lt"/>
              <a:buAutoNum type="arabicPeriod" startAt="3"/>
              <a:tabLst/>
              <a:defRPr/>
            </a:pPr>
            <a:r>
              <a:rPr lang="zh-CN" altLang="en-US" b="1" dirty="0" smtClean="0">
                <a:solidFill>
                  <a:schemeClr val="tx1"/>
                </a:solidFill>
              </a:rPr>
              <a:t>医疗</a:t>
            </a:r>
            <a:r>
              <a:rPr lang="zh-CN" altLang="en-US" b="1" dirty="0">
                <a:solidFill>
                  <a:schemeClr val="tx1"/>
                </a:solidFill>
              </a:rPr>
              <a:t>器械用生物</a:t>
            </a:r>
            <a:r>
              <a:rPr lang="zh-CN" altLang="en-US" b="1" dirty="0" smtClean="0">
                <a:solidFill>
                  <a:schemeClr val="tx1"/>
                </a:solidFill>
              </a:rPr>
              <a:t>材料的</a:t>
            </a:r>
            <a:r>
              <a:rPr lang="zh-CN" altLang="zh-CN" sz="4400" b="1" kern="1200" baseline="0" dirty="0" smtClean="0">
                <a:solidFill>
                  <a:schemeClr val="tx1"/>
                </a:solidFill>
                <a:effectLst/>
                <a:latin typeface="+mj-lt"/>
                <a:ea typeface="+mj-ea"/>
                <a:cs typeface="+mj-cs"/>
              </a:rPr>
              <a:t>过去、现在与未来</a:t>
            </a:r>
            <a:endParaRPr lang="zh-CN" altLang="zh-CN" sz="4400" dirty="0" smtClean="0">
              <a:effectLst/>
            </a:endParaRPr>
          </a:p>
        </p:txBody>
      </p:sp>
    </p:spTree>
    <p:extLst>
      <p:ext uri="{BB962C8B-B14F-4D97-AF65-F5344CB8AC3E}">
        <p14:creationId xmlns:p14="http://schemas.microsoft.com/office/powerpoint/2010/main" val="23782838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55576" y="2132856"/>
            <a:ext cx="7408333" cy="3450696"/>
          </a:xfrm>
        </p:spPr>
        <p:txBody>
          <a:bodyPr>
            <a:noAutofit/>
          </a:bodyPr>
          <a:lstStyle/>
          <a:p>
            <a:pPr>
              <a:lnSpc>
                <a:spcPct val="150000"/>
              </a:lnSpc>
              <a:buFont typeface="Wingdings" pitchFamily="2" charset="2"/>
              <a:buChar char="u"/>
            </a:pPr>
            <a:r>
              <a:rPr lang="zh-CN" altLang="zh-CN" dirty="0"/>
              <a:t>按基体材料不同，</a:t>
            </a:r>
            <a:r>
              <a:rPr lang="zh-CN" altLang="zh-CN" dirty="0" smtClean="0"/>
              <a:t>生物材料</a:t>
            </a:r>
            <a:r>
              <a:rPr lang="zh-CN" altLang="zh-CN" dirty="0"/>
              <a:t>可</a:t>
            </a:r>
            <a:r>
              <a:rPr lang="zh-CN" altLang="zh-CN" dirty="0" smtClean="0"/>
              <a:t>分为</a:t>
            </a:r>
            <a:endParaRPr lang="en-US" altLang="zh-CN" dirty="0"/>
          </a:p>
          <a:p>
            <a:pPr lvl="1">
              <a:lnSpc>
                <a:spcPct val="150000"/>
              </a:lnSpc>
              <a:buFont typeface="Wingdings" pitchFamily="2" charset="2"/>
              <a:buChar char="Ø"/>
            </a:pPr>
            <a:r>
              <a:rPr lang="zh-CN" altLang="zh-CN" sz="2400" dirty="0" smtClean="0"/>
              <a:t>高分子基</a:t>
            </a:r>
            <a:endParaRPr lang="en-US" altLang="zh-CN" sz="2400" dirty="0" smtClean="0"/>
          </a:p>
          <a:p>
            <a:pPr lvl="1">
              <a:lnSpc>
                <a:spcPct val="150000"/>
              </a:lnSpc>
              <a:buFont typeface="Wingdings" pitchFamily="2" charset="2"/>
              <a:buChar char="Ø"/>
            </a:pPr>
            <a:r>
              <a:rPr lang="zh-CN" altLang="zh-CN" sz="2400" dirty="0" smtClean="0"/>
              <a:t>金属基</a:t>
            </a:r>
            <a:endParaRPr lang="en-US" altLang="zh-CN" sz="2400" dirty="0" smtClean="0"/>
          </a:p>
          <a:p>
            <a:pPr lvl="1">
              <a:lnSpc>
                <a:spcPct val="150000"/>
              </a:lnSpc>
              <a:buFont typeface="Wingdings" pitchFamily="2" charset="2"/>
              <a:buChar char="Ø"/>
            </a:pPr>
            <a:r>
              <a:rPr lang="zh-CN" altLang="zh-CN" sz="2400" dirty="0" smtClean="0"/>
              <a:t>陶瓷基</a:t>
            </a:r>
            <a:endParaRPr lang="en-US" altLang="zh-CN" sz="2400" dirty="0" smtClean="0"/>
          </a:p>
          <a:p>
            <a:pPr marL="457200" lvl="1" indent="0">
              <a:lnSpc>
                <a:spcPct val="150000"/>
              </a:lnSpc>
              <a:buNone/>
            </a:pPr>
            <a:r>
              <a:rPr lang="zh-CN" altLang="zh-CN" sz="2400" dirty="0" smtClean="0"/>
              <a:t>它们</a:t>
            </a:r>
            <a:r>
              <a:rPr lang="zh-CN" altLang="zh-CN" sz="2400" dirty="0"/>
              <a:t>既可以作为生物复合材料的基材，又可作为增强体或填料，它们之间的相互搭配或组合形成了大量性质各异的生物复合材料</a:t>
            </a:r>
            <a:r>
              <a:rPr lang="zh-CN" altLang="zh-CN" sz="2400" dirty="0" smtClean="0"/>
              <a:t>。</a:t>
            </a:r>
            <a:endParaRPr lang="zh-CN" altLang="en-US" sz="2400" dirty="0"/>
          </a:p>
        </p:txBody>
      </p:sp>
      <p:sp>
        <p:nvSpPr>
          <p:cNvPr id="2" name="标题 1"/>
          <p:cNvSpPr>
            <a:spLocks noGrp="1"/>
          </p:cNvSpPr>
          <p:nvPr>
            <p:ph type="title"/>
          </p:nvPr>
        </p:nvSpPr>
        <p:spPr/>
        <p:txBody>
          <a:bodyPr/>
          <a:lstStyle/>
          <a:p>
            <a:r>
              <a:rPr lang="en-US" altLang="zh-CN" dirty="0" smtClean="0"/>
              <a:t>3.1 </a:t>
            </a:r>
            <a:r>
              <a:rPr lang="zh-CN" altLang="en-US" dirty="0" smtClean="0"/>
              <a:t>医疗器械用生物材料的种类</a:t>
            </a:r>
            <a:endParaRPr lang="zh-CN" altLang="en-US" dirty="0"/>
          </a:p>
        </p:txBody>
      </p:sp>
    </p:spTree>
    <p:extLst>
      <p:ext uri="{BB962C8B-B14F-4D97-AF65-F5344CB8AC3E}">
        <p14:creationId xmlns:p14="http://schemas.microsoft.com/office/powerpoint/2010/main" val="44366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71600" y="2060848"/>
            <a:ext cx="7408333" cy="3450696"/>
          </a:xfrm>
        </p:spPr>
        <p:txBody>
          <a:bodyPr>
            <a:noAutofit/>
          </a:bodyPr>
          <a:lstStyle/>
          <a:p>
            <a:pPr>
              <a:buFont typeface="Wingdings" pitchFamily="2" charset="2"/>
              <a:buChar char="u"/>
            </a:pPr>
            <a:r>
              <a:rPr lang="zh-CN" altLang="zh-CN" dirty="0" smtClean="0"/>
              <a:t>按</a:t>
            </a:r>
            <a:r>
              <a:rPr lang="zh-CN" altLang="zh-CN" dirty="0"/>
              <a:t>功能分类</a:t>
            </a:r>
            <a:r>
              <a:rPr lang="zh-CN" altLang="zh-CN" dirty="0" smtClean="0"/>
              <a:t>，主要有</a:t>
            </a:r>
            <a:endParaRPr lang="en-US" altLang="zh-CN" dirty="0" smtClean="0"/>
          </a:p>
          <a:p>
            <a:pPr lvl="1">
              <a:lnSpc>
                <a:spcPct val="150000"/>
              </a:lnSpc>
              <a:buFont typeface="Wingdings" pitchFamily="2" charset="2"/>
              <a:buChar char="Ø"/>
            </a:pPr>
            <a:r>
              <a:rPr lang="zh-CN" altLang="zh-CN" sz="2400" dirty="0" smtClean="0"/>
              <a:t>外科材料</a:t>
            </a:r>
            <a:endParaRPr lang="en-US" altLang="zh-CN" sz="2400" dirty="0" smtClean="0"/>
          </a:p>
          <a:p>
            <a:pPr lvl="1">
              <a:lnSpc>
                <a:spcPct val="150000"/>
              </a:lnSpc>
              <a:buFont typeface="Wingdings" pitchFamily="2" charset="2"/>
              <a:buChar char="Ø"/>
            </a:pPr>
            <a:r>
              <a:rPr lang="zh-CN" altLang="zh-CN" sz="2400" dirty="0" smtClean="0"/>
              <a:t>植入材料</a:t>
            </a:r>
            <a:endParaRPr lang="en-US" altLang="zh-CN" sz="2400" dirty="0" smtClean="0"/>
          </a:p>
          <a:p>
            <a:pPr lvl="1">
              <a:lnSpc>
                <a:spcPct val="150000"/>
              </a:lnSpc>
              <a:buFont typeface="Wingdings" pitchFamily="2" charset="2"/>
              <a:buChar char="Ø"/>
            </a:pPr>
            <a:r>
              <a:rPr lang="zh-CN" altLang="zh-CN" sz="2400" dirty="0" smtClean="0"/>
              <a:t>介入材料</a:t>
            </a:r>
            <a:endParaRPr lang="en-US" altLang="zh-CN" sz="2400" dirty="0" smtClean="0"/>
          </a:p>
          <a:p>
            <a:pPr lvl="1">
              <a:lnSpc>
                <a:spcPct val="150000"/>
              </a:lnSpc>
              <a:buFont typeface="Wingdings" pitchFamily="2" charset="2"/>
              <a:buChar char="Ø"/>
            </a:pPr>
            <a:r>
              <a:rPr lang="zh-CN" altLang="zh-CN" sz="2400" dirty="0" smtClean="0"/>
              <a:t>口腔科材料</a:t>
            </a:r>
            <a:endParaRPr lang="en-US" altLang="zh-CN" sz="2400" dirty="0" smtClean="0"/>
          </a:p>
          <a:p>
            <a:pPr lvl="1">
              <a:lnSpc>
                <a:spcPct val="150000"/>
              </a:lnSpc>
              <a:buFont typeface="Wingdings" pitchFamily="2" charset="2"/>
              <a:buChar char="Ø"/>
            </a:pPr>
            <a:r>
              <a:rPr lang="zh-CN" altLang="zh-CN" sz="2400" dirty="0" smtClean="0"/>
              <a:t>医用</a:t>
            </a:r>
            <a:r>
              <a:rPr lang="zh-CN" altLang="zh-CN" sz="2400" dirty="0"/>
              <a:t>缝合材料及</a:t>
            </a:r>
            <a:r>
              <a:rPr lang="zh-CN" altLang="zh-CN" sz="2400" dirty="0" smtClean="0"/>
              <a:t>粘合剂</a:t>
            </a:r>
            <a:endParaRPr lang="en-US" altLang="zh-CN" sz="2400" dirty="0" smtClean="0"/>
          </a:p>
        </p:txBody>
      </p:sp>
      <p:sp>
        <p:nvSpPr>
          <p:cNvPr id="2" name="标题 1"/>
          <p:cNvSpPr>
            <a:spLocks noGrp="1"/>
          </p:cNvSpPr>
          <p:nvPr>
            <p:ph type="title"/>
          </p:nvPr>
        </p:nvSpPr>
        <p:spPr/>
        <p:txBody>
          <a:bodyPr>
            <a:normAutofit/>
          </a:bodyPr>
          <a:lstStyle/>
          <a:p>
            <a:r>
              <a:rPr lang="en-US" altLang="zh-CN" b="1" dirty="0" smtClean="0"/>
              <a:t>3.1 </a:t>
            </a:r>
            <a:r>
              <a:rPr lang="zh-CN" altLang="en-US" b="1" dirty="0" smtClean="0"/>
              <a:t>医疗器械用生物材料的种类</a:t>
            </a:r>
            <a:endParaRPr lang="zh-CN" altLang="en-US" b="1" dirty="0"/>
          </a:p>
        </p:txBody>
      </p:sp>
      <p:pic>
        <p:nvPicPr>
          <p:cNvPr id="4" name="Picture 10" descr="动脉瘤"/>
          <p:cNvPicPr>
            <a:picLocks noChangeAspect="1" noChangeArrowheads="1"/>
          </p:cNvPicPr>
          <p:nvPr/>
        </p:nvPicPr>
        <p:blipFill>
          <a:blip r:embed="rId2" cstate="print">
            <a:extLst>
              <a:ext uri="{28A0092B-C50C-407E-A947-70E740481C1C}">
                <a14:useLocalDpi xmlns:a14="http://schemas.microsoft.com/office/drawing/2010/main" val="0"/>
              </a:ext>
            </a:extLst>
          </a:blip>
          <a:srcRect t="7587" r="50000" b="40219"/>
          <a:stretch>
            <a:fillRect/>
          </a:stretch>
        </p:blipFill>
        <p:spPr bwMode="auto">
          <a:xfrm>
            <a:off x="5701704" y="2420888"/>
            <a:ext cx="3118441" cy="4055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94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1844824"/>
            <a:ext cx="8229600" cy="4525963"/>
          </a:xfrm>
        </p:spPr>
        <p:txBody>
          <a:bodyPr>
            <a:normAutofit lnSpcReduction="10000"/>
          </a:bodyPr>
          <a:lstStyle/>
          <a:p>
            <a:pPr>
              <a:lnSpc>
                <a:spcPct val="150000"/>
              </a:lnSpc>
            </a:pPr>
            <a:r>
              <a:rPr lang="zh-CN" altLang="zh-CN" dirty="0"/>
              <a:t>生物医用材料的研究和临床应用大约经历了三代材料，正迈向第四代发展。</a:t>
            </a:r>
          </a:p>
          <a:p>
            <a:pPr marL="971550" lvl="1" indent="-514350">
              <a:lnSpc>
                <a:spcPct val="150000"/>
              </a:lnSpc>
              <a:buFont typeface="+mj-lt"/>
              <a:buAutoNum type="arabicPeriod"/>
            </a:pPr>
            <a:r>
              <a:rPr lang="zh-CN" altLang="zh-CN" sz="2400" b="1" dirty="0" smtClean="0">
                <a:solidFill>
                  <a:srgbClr val="FF0000"/>
                </a:solidFill>
              </a:rPr>
              <a:t>第一代―</a:t>
            </a:r>
            <a:r>
              <a:rPr lang="zh-CN" altLang="zh-CN" sz="2400" b="1" dirty="0">
                <a:solidFill>
                  <a:srgbClr val="FF0000"/>
                </a:solidFill>
              </a:rPr>
              <a:t>―</a:t>
            </a:r>
            <a:r>
              <a:rPr lang="zh-CN" altLang="zh-CN" sz="2400" b="1" dirty="0" smtClean="0">
                <a:solidFill>
                  <a:srgbClr val="FF0000"/>
                </a:solidFill>
              </a:rPr>
              <a:t>生物相容</a:t>
            </a:r>
            <a:r>
              <a:rPr lang="zh-CN" altLang="en-US" sz="2400" b="1" dirty="0" smtClean="0">
                <a:solidFill>
                  <a:srgbClr val="FF0000"/>
                </a:solidFill>
              </a:rPr>
              <a:t>性</a:t>
            </a:r>
            <a:r>
              <a:rPr lang="zh-CN" altLang="zh-CN" sz="2400" b="1" dirty="0" smtClean="0">
                <a:solidFill>
                  <a:srgbClr val="FF0000"/>
                </a:solidFill>
              </a:rPr>
              <a:t>和</a:t>
            </a:r>
            <a:r>
              <a:rPr lang="zh-CN" altLang="zh-CN" sz="2400" b="1" dirty="0">
                <a:solidFill>
                  <a:srgbClr val="FF0000"/>
                </a:solidFill>
              </a:rPr>
              <a:t>生物惰性</a:t>
            </a:r>
            <a:r>
              <a:rPr lang="zh-CN" altLang="zh-CN" sz="2400" b="1" dirty="0" smtClean="0">
                <a:solidFill>
                  <a:srgbClr val="FF0000"/>
                </a:solidFill>
              </a:rPr>
              <a:t>材料</a:t>
            </a:r>
            <a:r>
              <a:rPr lang="en-US" altLang="zh-CN" sz="2400" b="1" dirty="0" smtClean="0">
                <a:solidFill>
                  <a:srgbClr val="FF0000"/>
                </a:solidFill>
              </a:rPr>
              <a:t> </a:t>
            </a:r>
          </a:p>
          <a:p>
            <a:pPr lvl="3" indent="-342900">
              <a:lnSpc>
                <a:spcPct val="150000"/>
              </a:lnSpc>
              <a:buFont typeface="Wingdings" pitchFamily="2" charset="2"/>
              <a:buChar char="Ø"/>
            </a:pPr>
            <a:r>
              <a:rPr lang="zh-CN" altLang="en-US" sz="2400" dirty="0" smtClean="0"/>
              <a:t>时间： </a:t>
            </a:r>
            <a:r>
              <a:rPr lang="en-US" altLang="zh-CN" sz="2400" dirty="0" smtClean="0"/>
              <a:t>20</a:t>
            </a:r>
            <a:r>
              <a:rPr lang="zh-CN" altLang="zh-CN" sz="2400" dirty="0"/>
              <a:t>世纪</a:t>
            </a:r>
            <a:r>
              <a:rPr lang="en-US" altLang="zh-CN" sz="2400" dirty="0"/>
              <a:t>60</a:t>
            </a:r>
            <a:r>
              <a:rPr lang="zh-CN" altLang="zh-CN" sz="2400" dirty="0"/>
              <a:t>年代～</a:t>
            </a:r>
            <a:r>
              <a:rPr lang="en-US" altLang="zh-CN" sz="2400" dirty="0" smtClean="0"/>
              <a:t>80</a:t>
            </a:r>
            <a:r>
              <a:rPr lang="zh-CN" altLang="en-US" sz="2400" dirty="0" smtClean="0"/>
              <a:t>年代，</a:t>
            </a:r>
            <a:endParaRPr lang="en-US" altLang="zh-CN" sz="2400" dirty="0" smtClean="0"/>
          </a:p>
          <a:p>
            <a:pPr lvl="3" indent="-342900">
              <a:lnSpc>
                <a:spcPct val="150000"/>
              </a:lnSpc>
              <a:buFont typeface="Wingdings" pitchFamily="2" charset="2"/>
              <a:buChar char="Ø"/>
            </a:pPr>
            <a:r>
              <a:rPr lang="zh-CN" altLang="en-US" sz="2400" dirty="0" smtClean="0"/>
              <a:t>特点：</a:t>
            </a:r>
            <a:r>
              <a:rPr lang="zh-CN" altLang="zh-CN" sz="2400" dirty="0"/>
              <a:t>在对工业材料进行相容性研究的基础上</a:t>
            </a:r>
            <a:r>
              <a:rPr lang="zh-CN" altLang="zh-CN" sz="2400" dirty="0" smtClean="0"/>
              <a:t>，尽量</a:t>
            </a:r>
            <a:r>
              <a:rPr lang="zh-CN" altLang="zh-CN" sz="2400" dirty="0"/>
              <a:t>将受体对植入器械的异物反应降到</a:t>
            </a:r>
            <a:r>
              <a:rPr lang="zh-CN" altLang="zh-CN" sz="2400" dirty="0" smtClean="0"/>
              <a:t>最低，</a:t>
            </a:r>
            <a:endParaRPr lang="en-US" altLang="zh-CN" sz="2400" dirty="0" smtClean="0"/>
          </a:p>
          <a:p>
            <a:pPr lvl="3" indent="-342900">
              <a:lnSpc>
                <a:spcPct val="150000"/>
              </a:lnSpc>
              <a:buFont typeface="Wingdings" pitchFamily="2" charset="2"/>
              <a:buChar char="Ø"/>
            </a:pPr>
            <a:r>
              <a:rPr lang="zh-CN" altLang="en-US" sz="2400" dirty="0" smtClean="0"/>
              <a:t>应用： </a:t>
            </a:r>
            <a:r>
              <a:rPr lang="zh-CN" altLang="zh-CN" sz="2400" dirty="0" smtClean="0"/>
              <a:t>体内</a:t>
            </a:r>
            <a:r>
              <a:rPr lang="zh-CN" altLang="zh-CN" sz="2400" dirty="0"/>
              <a:t>固定骨钉和骨板、人工关节、人工心瓣膜、人造血管、人工晶体和人工肾等</a:t>
            </a:r>
          </a:p>
          <a:p>
            <a:pPr marL="0" indent="0">
              <a:buNone/>
            </a:pPr>
            <a:endParaRPr lang="zh-CN" altLang="zh-CN" dirty="0"/>
          </a:p>
          <a:p>
            <a:endParaRPr lang="zh-CN" altLang="en-US" dirty="0"/>
          </a:p>
        </p:txBody>
      </p:sp>
      <p:sp>
        <p:nvSpPr>
          <p:cNvPr id="2" name="标题 1"/>
          <p:cNvSpPr>
            <a:spLocks noGrp="1"/>
          </p:cNvSpPr>
          <p:nvPr>
            <p:ph type="title"/>
          </p:nvPr>
        </p:nvSpPr>
        <p:spPr/>
        <p:txBody>
          <a:bodyPr>
            <a:normAutofit/>
          </a:bodyPr>
          <a:lstStyle/>
          <a:p>
            <a:r>
              <a:rPr lang="en-US" altLang="zh-CN" sz="4400" b="1" kern="1200" dirty="0" smtClean="0">
                <a:solidFill>
                  <a:schemeClr val="tx1"/>
                </a:solidFill>
                <a:effectLst/>
                <a:latin typeface="+mj-lt"/>
                <a:ea typeface="+mj-ea"/>
                <a:cs typeface="+mj-cs"/>
              </a:rPr>
              <a:t>3.2 </a:t>
            </a:r>
            <a:r>
              <a:rPr lang="zh-CN" altLang="zh-CN" sz="4400" b="1" kern="1200" dirty="0" smtClean="0">
                <a:solidFill>
                  <a:schemeClr val="tx1"/>
                </a:solidFill>
                <a:effectLst/>
                <a:latin typeface="+mj-lt"/>
                <a:ea typeface="+mj-ea"/>
                <a:cs typeface="+mj-cs"/>
              </a:rPr>
              <a:t>生物材料的</a:t>
            </a:r>
            <a:r>
              <a:rPr lang="zh-CN" altLang="en-US" sz="4400" b="1" kern="1200" dirty="0" smtClean="0">
                <a:solidFill>
                  <a:schemeClr val="tx1"/>
                </a:solidFill>
                <a:effectLst/>
                <a:latin typeface="+mj-lt"/>
                <a:ea typeface="+mj-ea"/>
                <a:cs typeface="+mj-cs"/>
              </a:rPr>
              <a:t>发展历程</a:t>
            </a:r>
            <a:endParaRPr lang="zh-CN" altLang="en-US" dirty="0"/>
          </a:p>
        </p:txBody>
      </p:sp>
    </p:spTree>
    <p:extLst>
      <p:ext uri="{BB962C8B-B14F-4D97-AF65-F5344CB8AC3E}">
        <p14:creationId xmlns:p14="http://schemas.microsoft.com/office/powerpoint/2010/main" val="149282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1988840"/>
            <a:ext cx="8229600" cy="4525963"/>
          </a:xfrm>
        </p:spPr>
        <p:txBody>
          <a:bodyPr>
            <a:normAutofit fontScale="92500" lnSpcReduction="20000"/>
          </a:bodyPr>
          <a:lstStyle/>
          <a:p>
            <a:pPr marL="914400" lvl="1" indent="-514350">
              <a:lnSpc>
                <a:spcPct val="150000"/>
              </a:lnSpc>
              <a:buFont typeface="+mj-lt"/>
              <a:buAutoNum type="arabicPeriod" startAt="2"/>
            </a:pPr>
            <a:r>
              <a:rPr lang="zh-CN" altLang="zh-CN" sz="2600" b="1" dirty="0" smtClean="0">
                <a:solidFill>
                  <a:srgbClr val="FF0000"/>
                </a:solidFill>
              </a:rPr>
              <a:t>第二代―</a:t>
            </a:r>
            <a:r>
              <a:rPr lang="zh-CN" altLang="zh-CN" sz="2600" b="1" dirty="0">
                <a:solidFill>
                  <a:srgbClr val="FF0000"/>
                </a:solidFill>
              </a:rPr>
              <a:t>―生物活性或生物降解</a:t>
            </a:r>
            <a:r>
              <a:rPr lang="zh-CN" altLang="zh-CN" sz="2600" b="1" dirty="0" smtClean="0">
                <a:solidFill>
                  <a:srgbClr val="FF0000"/>
                </a:solidFill>
              </a:rPr>
              <a:t>吸收材料</a:t>
            </a:r>
            <a:r>
              <a:rPr lang="en-US" altLang="zh-CN" sz="2600" b="1" dirty="0" smtClean="0">
                <a:solidFill>
                  <a:srgbClr val="FF0000"/>
                </a:solidFill>
              </a:rPr>
              <a:t> </a:t>
            </a:r>
          </a:p>
          <a:p>
            <a:pPr lvl="3" indent="-342900">
              <a:lnSpc>
                <a:spcPct val="150000"/>
              </a:lnSpc>
              <a:buFont typeface="Wingdings" pitchFamily="2" charset="2"/>
              <a:buChar char="Ø"/>
            </a:pPr>
            <a:r>
              <a:rPr lang="zh-CN" altLang="en-US" sz="2400" dirty="0" smtClean="0"/>
              <a:t>时间： </a:t>
            </a:r>
            <a:r>
              <a:rPr lang="en-US" altLang="zh-CN" sz="2400" dirty="0" smtClean="0"/>
              <a:t>20</a:t>
            </a:r>
            <a:r>
              <a:rPr lang="zh-CN" altLang="zh-CN" sz="2400" dirty="0"/>
              <a:t>世纪</a:t>
            </a:r>
            <a:r>
              <a:rPr lang="en-US" altLang="zh-CN" sz="2400" dirty="0"/>
              <a:t>80</a:t>
            </a:r>
            <a:r>
              <a:rPr lang="zh-CN" altLang="zh-CN" sz="2400" dirty="0"/>
              <a:t>年代到</a:t>
            </a:r>
            <a:r>
              <a:rPr lang="en-US" altLang="zh-CN" sz="2400" dirty="0"/>
              <a:t>90</a:t>
            </a:r>
            <a:r>
              <a:rPr lang="zh-CN" altLang="zh-CN" sz="2400" dirty="0" smtClean="0"/>
              <a:t>年代</a:t>
            </a:r>
            <a:r>
              <a:rPr lang="zh-CN" altLang="en-US" sz="2400" dirty="0" smtClean="0"/>
              <a:t>；</a:t>
            </a:r>
            <a:endParaRPr lang="en-US" altLang="zh-CN" sz="2400" dirty="0" smtClean="0"/>
          </a:p>
          <a:p>
            <a:pPr lvl="3" indent="-342900">
              <a:lnSpc>
                <a:spcPct val="150000"/>
              </a:lnSpc>
              <a:buFont typeface="Wingdings" pitchFamily="2" charset="2"/>
              <a:buChar char="Ø"/>
            </a:pPr>
            <a:r>
              <a:rPr lang="zh-CN" altLang="en-US" sz="2400" dirty="0" smtClean="0"/>
              <a:t>特点：</a:t>
            </a:r>
            <a:r>
              <a:rPr lang="zh-CN" altLang="zh-CN" sz="2400" dirty="0" smtClean="0"/>
              <a:t>生物</a:t>
            </a:r>
            <a:r>
              <a:rPr lang="zh-CN" altLang="zh-CN" sz="2400" dirty="0"/>
              <a:t>医用材料的重点由惰性向生物活性</a:t>
            </a:r>
            <a:r>
              <a:rPr lang="zh-CN" altLang="zh-CN" sz="2400" dirty="0" smtClean="0"/>
              <a:t>转变</a:t>
            </a:r>
            <a:r>
              <a:rPr lang="zh-CN" altLang="en-US" sz="2400" dirty="0"/>
              <a:t>。</a:t>
            </a:r>
            <a:r>
              <a:rPr lang="zh-CN" altLang="zh-CN" sz="2400" dirty="0" smtClean="0"/>
              <a:t>这种</a:t>
            </a:r>
            <a:r>
              <a:rPr lang="zh-CN" altLang="zh-CN" sz="2400" dirty="0"/>
              <a:t>材料能够在生理条件下，发生可控的反应产生作用于人体，不存在免疫和干扰免疫系统的问题，耐腐蚀强度高，表面带有极性，主要功能是延长在组织内固定支撑机械作用</a:t>
            </a:r>
            <a:r>
              <a:rPr lang="zh-CN" altLang="zh-CN" sz="2400" dirty="0" smtClean="0"/>
              <a:t>。</a:t>
            </a:r>
            <a:endParaRPr lang="en-US" altLang="zh-CN" sz="2400" dirty="0" smtClean="0"/>
          </a:p>
          <a:p>
            <a:pPr lvl="3" indent="-342900">
              <a:lnSpc>
                <a:spcPct val="150000"/>
              </a:lnSpc>
              <a:buFont typeface="Wingdings" pitchFamily="2" charset="2"/>
              <a:buChar char="Ø"/>
            </a:pPr>
            <a:r>
              <a:rPr lang="zh-CN" altLang="en-US" sz="2400" dirty="0" smtClean="0"/>
              <a:t>应用： </a:t>
            </a:r>
            <a:r>
              <a:rPr lang="zh-CN" altLang="zh-CN" sz="2400" dirty="0" smtClean="0"/>
              <a:t>生物陶瓷</a:t>
            </a:r>
            <a:r>
              <a:rPr lang="zh-CN" altLang="zh-CN" sz="2400" dirty="0"/>
              <a:t>、玻璃－陶瓷及其复合物等多种生物活性材料广泛用于整形外科和牙科。</a:t>
            </a:r>
          </a:p>
          <a:p>
            <a:endParaRPr lang="zh-CN" altLang="zh-CN" dirty="0"/>
          </a:p>
          <a:p>
            <a:endParaRPr lang="zh-CN" altLang="en-US" dirty="0"/>
          </a:p>
        </p:txBody>
      </p:sp>
      <p:sp>
        <p:nvSpPr>
          <p:cNvPr id="2" name="标题 1"/>
          <p:cNvSpPr>
            <a:spLocks noGrp="1"/>
          </p:cNvSpPr>
          <p:nvPr>
            <p:ph type="title"/>
          </p:nvPr>
        </p:nvSpPr>
        <p:spPr/>
        <p:txBody>
          <a:bodyPr>
            <a:normAutofit/>
          </a:bodyPr>
          <a:lstStyle/>
          <a:p>
            <a:r>
              <a:rPr lang="en-US" altLang="zh-CN" sz="4400" b="1" kern="1200" dirty="0" smtClean="0">
                <a:solidFill>
                  <a:schemeClr val="tx1"/>
                </a:solidFill>
                <a:effectLst/>
                <a:latin typeface="+mj-lt"/>
                <a:ea typeface="+mj-ea"/>
                <a:cs typeface="+mj-cs"/>
              </a:rPr>
              <a:t>3.2 </a:t>
            </a:r>
            <a:r>
              <a:rPr lang="zh-CN" altLang="zh-CN" sz="4400" b="1" kern="1200" dirty="0" smtClean="0">
                <a:solidFill>
                  <a:schemeClr val="tx1"/>
                </a:solidFill>
                <a:effectLst/>
                <a:latin typeface="+mj-lt"/>
                <a:ea typeface="+mj-ea"/>
                <a:cs typeface="+mj-cs"/>
              </a:rPr>
              <a:t>生物材料的</a:t>
            </a:r>
            <a:r>
              <a:rPr lang="zh-CN" altLang="en-US" sz="4400" b="1" kern="1200" dirty="0" smtClean="0">
                <a:solidFill>
                  <a:schemeClr val="tx1"/>
                </a:solidFill>
                <a:effectLst/>
                <a:latin typeface="+mj-lt"/>
                <a:ea typeface="+mj-ea"/>
                <a:cs typeface="+mj-cs"/>
              </a:rPr>
              <a:t>发展历程</a:t>
            </a:r>
            <a:endParaRPr lang="zh-CN" altLang="en-US" dirty="0"/>
          </a:p>
        </p:txBody>
      </p:sp>
    </p:spTree>
    <p:extLst>
      <p:ext uri="{BB962C8B-B14F-4D97-AF65-F5344CB8AC3E}">
        <p14:creationId xmlns:p14="http://schemas.microsoft.com/office/powerpoint/2010/main" val="127256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72067" y="1772816"/>
            <a:ext cx="7876397" cy="4896544"/>
          </a:xfrm>
        </p:spPr>
        <p:txBody>
          <a:bodyPr>
            <a:normAutofit fontScale="70000" lnSpcReduction="20000"/>
          </a:bodyPr>
          <a:lstStyle/>
          <a:p>
            <a:pPr marL="971550" lvl="1" indent="-514350">
              <a:lnSpc>
                <a:spcPct val="150000"/>
              </a:lnSpc>
              <a:buFont typeface="+mj-lt"/>
              <a:buAutoNum type="arabicPeriod" startAt="3"/>
            </a:pPr>
            <a:r>
              <a:rPr lang="zh-CN" altLang="zh-CN" sz="3400" b="1" dirty="0">
                <a:solidFill>
                  <a:srgbClr val="FF0000"/>
                </a:solidFill>
              </a:rPr>
              <a:t>第</a:t>
            </a:r>
            <a:r>
              <a:rPr lang="zh-CN" altLang="zh-CN" sz="3400" b="1" dirty="0" smtClean="0">
                <a:solidFill>
                  <a:srgbClr val="FF0000"/>
                </a:solidFill>
              </a:rPr>
              <a:t>三代―</a:t>
            </a:r>
            <a:r>
              <a:rPr lang="zh-CN" altLang="zh-CN" sz="3400" b="1" dirty="0">
                <a:solidFill>
                  <a:srgbClr val="FF0000"/>
                </a:solidFill>
              </a:rPr>
              <a:t>―同时具有生物活性和生物降解性材料</a:t>
            </a:r>
          </a:p>
          <a:p>
            <a:pPr lvl="3">
              <a:lnSpc>
                <a:spcPct val="150000"/>
              </a:lnSpc>
              <a:buFont typeface="Wingdings" pitchFamily="2" charset="2"/>
              <a:buChar char="Ø"/>
            </a:pPr>
            <a:r>
              <a:rPr lang="zh-CN" altLang="en-US" sz="3400" dirty="0" smtClean="0"/>
              <a:t>时间： </a:t>
            </a:r>
            <a:r>
              <a:rPr lang="en-US" altLang="zh-CN" sz="3400" dirty="0" smtClean="0"/>
              <a:t>90</a:t>
            </a:r>
            <a:r>
              <a:rPr lang="zh-CN" altLang="zh-CN" sz="3400" dirty="0"/>
              <a:t>年代后期</a:t>
            </a:r>
            <a:r>
              <a:rPr lang="zh-CN" altLang="zh-CN" sz="3400" dirty="0" smtClean="0"/>
              <a:t>，</a:t>
            </a:r>
            <a:endParaRPr lang="en-US" altLang="zh-CN" sz="3400" dirty="0" smtClean="0"/>
          </a:p>
          <a:p>
            <a:pPr lvl="3">
              <a:lnSpc>
                <a:spcPct val="150000"/>
              </a:lnSpc>
              <a:buFont typeface="Wingdings" pitchFamily="2" charset="2"/>
              <a:buChar char="Ø"/>
            </a:pPr>
            <a:r>
              <a:rPr lang="zh-CN" altLang="en-US" sz="3400" dirty="0" smtClean="0"/>
              <a:t>特点： </a:t>
            </a:r>
            <a:r>
              <a:rPr lang="zh-CN" altLang="zh-CN" sz="3400" dirty="0" smtClean="0"/>
              <a:t>能</a:t>
            </a:r>
            <a:r>
              <a:rPr lang="zh-CN" altLang="zh-CN" sz="3400" dirty="0"/>
              <a:t>在分子水平上剌激细胞产生特殊</a:t>
            </a:r>
            <a:r>
              <a:rPr lang="zh-CN" altLang="zh-CN" sz="3400" dirty="0" smtClean="0"/>
              <a:t>反应。</a:t>
            </a:r>
            <a:r>
              <a:rPr lang="zh-CN" altLang="zh-CN" sz="3400" dirty="0"/>
              <a:t>它采用生物彷生技术，取自天然组织模拟和优化人体生理正常组织的组分和</a:t>
            </a:r>
            <a:r>
              <a:rPr lang="zh-CN" altLang="zh-CN" sz="3400" dirty="0" smtClean="0"/>
              <a:t>结构</a:t>
            </a:r>
            <a:endParaRPr lang="en-US" altLang="zh-CN" sz="3400" dirty="0"/>
          </a:p>
          <a:p>
            <a:pPr lvl="3">
              <a:lnSpc>
                <a:spcPct val="150000"/>
              </a:lnSpc>
              <a:buFont typeface="Wingdings" pitchFamily="2" charset="2"/>
              <a:buChar char="Ø"/>
            </a:pPr>
            <a:r>
              <a:rPr lang="zh-CN" altLang="en-US" sz="3400" dirty="0" smtClean="0"/>
              <a:t>应用：</a:t>
            </a:r>
            <a:r>
              <a:rPr lang="zh-CN" altLang="zh-CN" sz="3400" dirty="0" smtClean="0"/>
              <a:t>第</a:t>
            </a:r>
            <a:r>
              <a:rPr lang="zh-CN" altLang="zh-CN" sz="3400" dirty="0"/>
              <a:t>三代生物医用材料已成为国际上材料前沿领域一个十分活跃的研究方向，在组织工程中已开始有广泛的临床</a:t>
            </a:r>
            <a:r>
              <a:rPr lang="zh-CN" altLang="zh-CN" sz="3400" dirty="0" smtClean="0"/>
              <a:t>应用</a:t>
            </a:r>
            <a:endParaRPr lang="zh-CN" altLang="zh-CN" sz="3400" dirty="0"/>
          </a:p>
          <a:p>
            <a:endParaRPr lang="zh-CN" altLang="en-US" dirty="0"/>
          </a:p>
        </p:txBody>
      </p:sp>
      <p:sp>
        <p:nvSpPr>
          <p:cNvPr id="2" name="标题 1"/>
          <p:cNvSpPr>
            <a:spLocks noGrp="1"/>
          </p:cNvSpPr>
          <p:nvPr>
            <p:ph type="title"/>
          </p:nvPr>
        </p:nvSpPr>
        <p:spPr/>
        <p:txBody>
          <a:bodyPr>
            <a:normAutofit/>
          </a:bodyPr>
          <a:lstStyle/>
          <a:p>
            <a:r>
              <a:rPr lang="en-US" altLang="zh-CN" sz="4400" b="1" kern="1200" dirty="0" smtClean="0">
                <a:solidFill>
                  <a:schemeClr val="tx1"/>
                </a:solidFill>
                <a:effectLst/>
                <a:latin typeface="+mj-lt"/>
                <a:ea typeface="+mj-ea"/>
                <a:cs typeface="+mj-cs"/>
              </a:rPr>
              <a:t>3.2 </a:t>
            </a:r>
            <a:r>
              <a:rPr lang="zh-CN" altLang="zh-CN" sz="4400" b="1" kern="1200" dirty="0" smtClean="0">
                <a:solidFill>
                  <a:schemeClr val="tx1"/>
                </a:solidFill>
                <a:effectLst/>
                <a:latin typeface="+mj-lt"/>
                <a:ea typeface="+mj-ea"/>
                <a:cs typeface="+mj-cs"/>
              </a:rPr>
              <a:t>生物材料的发展</a:t>
            </a:r>
            <a:r>
              <a:rPr lang="zh-CN" altLang="en-US" sz="4400" b="1" kern="1200" dirty="0" smtClean="0">
                <a:solidFill>
                  <a:schemeClr val="tx1"/>
                </a:solidFill>
                <a:effectLst/>
                <a:latin typeface="+mj-lt"/>
                <a:ea typeface="+mj-ea"/>
                <a:cs typeface="+mj-cs"/>
              </a:rPr>
              <a:t>历程</a:t>
            </a:r>
            <a:endParaRPr lang="zh-CN" altLang="en-US" dirty="0"/>
          </a:p>
        </p:txBody>
      </p:sp>
    </p:spTree>
    <p:extLst>
      <p:ext uri="{BB962C8B-B14F-4D97-AF65-F5344CB8AC3E}">
        <p14:creationId xmlns:p14="http://schemas.microsoft.com/office/powerpoint/2010/main" val="14928267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27584" y="1916832"/>
            <a:ext cx="7408333" cy="4104456"/>
          </a:xfrm>
        </p:spPr>
        <p:txBody>
          <a:bodyPr>
            <a:normAutofit fontScale="92500" lnSpcReduction="20000"/>
          </a:bodyPr>
          <a:lstStyle/>
          <a:p>
            <a:pPr marL="971550" lvl="1" indent="-514350">
              <a:lnSpc>
                <a:spcPct val="150000"/>
              </a:lnSpc>
              <a:buFont typeface="+mj-lt"/>
              <a:buAutoNum type="arabicPeriod" startAt="4"/>
            </a:pPr>
            <a:r>
              <a:rPr lang="zh-CN" altLang="zh-CN" sz="2600" b="1" dirty="0" smtClean="0">
                <a:solidFill>
                  <a:srgbClr val="FF0000"/>
                </a:solidFill>
              </a:rPr>
              <a:t>第四代―</a:t>
            </a:r>
            <a:r>
              <a:rPr lang="zh-CN" altLang="zh-CN" sz="2600" b="1" dirty="0">
                <a:solidFill>
                  <a:srgbClr val="FF0000"/>
                </a:solidFill>
              </a:rPr>
              <a:t>―组织性多功能自体组织生物材料</a:t>
            </a:r>
          </a:p>
          <a:p>
            <a:pPr lvl="3">
              <a:lnSpc>
                <a:spcPct val="150000"/>
              </a:lnSpc>
              <a:buFont typeface="Wingdings" pitchFamily="2" charset="2"/>
              <a:buChar char="Ø"/>
            </a:pPr>
            <a:r>
              <a:rPr lang="zh-CN" altLang="en-US" sz="2600" dirty="0" smtClean="0"/>
              <a:t>时间： </a:t>
            </a:r>
            <a:r>
              <a:rPr lang="zh-CN" altLang="zh-CN" sz="2600" dirty="0" smtClean="0"/>
              <a:t>是</a:t>
            </a:r>
            <a:r>
              <a:rPr lang="zh-CN" altLang="zh-CN" sz="2600" dirty="0"/>
              <a:t>目前生物医用材料的主流发展方向</a:t>
            </a:r>
            <a:r>
              <a:rPr lang="zh-CN" altLang="zh-CN" sz="2600" dirty="0" smtClean="0"/>
              <a:t>。</a:t>
            </a:r>
            <a:endParaRPr lang="en-US" altLang="zh-CN" sz="2600" dirty="0" smtClean="0"/>
          </a:p>
          <a:p>
            <a:pPr lvl="3">
              <a:lnSpc>
                <a:spcPct val="150000"/>
              </a:lnSpc>
              <a:buFont typeface="Wingdings" pitchFamily="2" charset="2"/>
              <a:buChar char="Ø"/>
            </a:pPr>
            <a:r>
              <a:rPr lang="zh-CN" altLang="en-US" sz="2600" dirty="0" smtClean="0"/>
              <a:t>特点： </a:t>
            </a:r>
            <a:r>
              <a:rPr lang="zh-CN" altLang="zh-CN" sz="2600" dirty="0" smtClean="0"/>
              <a:t>它</a:t>
            </a:r>
            <a:r>
              <a:rPr lang="zh-CN" altLang="zh-CN" sz="2600" dirty="0"/>
              <a:t>依靠组织工程学的原理，采用现代生物技术，制备取自自体组织提纯优化、复合相关愈合组分、外源性主动性愈合机制与内源性被动性机制结合、可降解吸收的支架材料，做到修复与吸收同步。</a:t>
            </a:r>
          </a:p>
          <a:p>
            <a:endParaRPr lang="zh-CN" altLang="en-US" dirty="0"/>
          </a:p>
        </p:txBody>
      </p:sp>
      <p:sp>
        <p:nvSpPr>
          <p:cNvPr id="2" name="标题 1"/>
          <p:cNvSpPr>
            <a:spLocks noGrp="1"/>
          </p:cNvSpPr>
          <p:nvPr>
            <p:ph type="title"/>
          </p:nvPr>
        </p:nvSpPr>
        <p:spPr/>
        <p:txBody>
          <a:bodyPr>
            <a:normAutofit/>
          </a:bodyPr>
          <a:lstStyle/>
          <a:p>
            <a:r>
              <a:rPr lang="en-US" altLang="zh-CN" sz="4400" b="1" kern="1200" dirty="0" smtClean="0">
                <a:solidFill>
                  <a:schemeClr val="tx1"/>
                </a:solidFill>
                <a:effectLst/>
                <a:latin typeface="+mj-lt"/>
                <a:ea typeface="+mj-ea"/>
                <a:cs typeface="+mj-cs"/>
              </a:rPr>
              <a:t>3.2 </a:t>
            </a:r>
            <a:r>
              <a:rPr lang="zh-CN" altLang="zh-CN" sz="4400" b="1" kern="1200" dirty="0" smtClean="0">
                <a:solidFill>
                  <a:schemeClr val="tx1"/>
                </a:solidFill>
                <a:effectLst/>
                <a:latin typeface="+mj-lt"/>
                <a:ea typeface="+mj-ea"/>
                <a:cs typeface="+mj-cs"/>
              </a:rPr>
              <a:t>生物材料的发展</a:t>
            </a:r>
            <a:r>
              <a:rPr lang="zh-CN" altLang="en-US" sz="4400" b="1" kern="1200" dirty="0" smtClean="0">
                <a:solidFill>
                  <a:schemeClr val="tx1"/>
                </a:solidFill>
                <a:effectLst/>
                <a:latin typeface="+mj-lt"/>
                <a:ea typeface="+mj-ea"/>
                <a:cs typeface="+mj-cs"/>
              </a:rPr>
              <a:t>历程</a:t>
            </a:r>
            <a:endParaRPr lang="zh-CN" altLang="en-US" dirty="0"/>
          </a:p>
        </p:txBody>
      </p:sp>
    </p:spTree>
    <p:extLst>
      <p:ext uri="{BB962C8B-B14F-4D97-AF65-F5344CB8AC3E}">
        <p14:creationId xmlns:p14="http://schemas.microsoft.com/office/powerpoint/2010/main" val="226625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lnSpc>
                <a:spcPct val="150000"/>
              </a:lnSpc>
            </a:pPr>
            <a:r>
              <a:rPr lang="zh-CN" altLang="zh-CN" dirty="0"/>
              <a:t>近十年，全球生物医用材料产值一直以</a:t>
            </a:r>
            <a:r>
              <a:rPr lang="en-US" altLang="zh-CN" b="1" dirty="0">
                <a:solidFill>
                  <a:srgbClr val="FF0000"/>
                </a:solidFill>
              </a:rPr>
              <a:t>30</a:t>
            </a:r>
            <a:r>
              <a:rPr lang="zh-CN" altLang="zh-CN" b="1" dirty="0">
                <a:solidFill>
                  <a:srgbClr val="FF0000"/>
                </a:solidFill>
              </a:rPr>
              <a:t>％</a:t>
            </a:r>
            <a:r>
              <a:rPr lang="zh-CN" altLang="zh-CN" dirty="0"/>
              <a:t>的年增长率迅速增长，</a:t>
            </a:r>
            <a:r>
              <a:rPr lang="en-US" altLang="zh-CN" dirty="0"/>
              <a:t>2008</a:t>
            </a:r>
            <a:r>
              <a:rPr lang="zh-CN" altLang="zh-CN" dirty="0"/>
              <a:t>年全球生物医用材料产值约</a:t>
            </a:r>
            <a:r>
              <a:rPr lang="en-US" altLang="zh-CN" dirty="0"/>
              <a:t>1100</a:t>
            </a:r>
            <a:r>
              <a:rPr lang="zh-CN" altLang="zh-CN" dirty="0"/>
              <a:t>亿美元，全球每年消耗的高分子医用材料约</a:t>
            </a:r>
            <a:r>
              <a:rPr lang="en-US" altLang="zh-CN" dirty="0"/>
              <a:t>800</a:t>
            </a:r>
            <a:r>
              <a:rPr lang="zh-CN" altLang="zh-CN" dirty="0"/>
              <a:t>万吨</a:t>
            </a:r>
            <a:r>
              <a:rPr lang="zh-CN" altLang="zh-CN" dirty="0" smtClean="0"/>
              <a:t>。</a:t>
            </a:r>
            <a:endParaRPr lang="zh-CN" altLang="en-US" dirty="0"/>
          </a:p>
        </p:txBody>
      </p:sp>
      <p:sp>
        <p:nvSpPr>
          <p:cNvPr id="2" name="标题 1"/>
          <p:cNvSpPr>
            <a:spLocks noGrp="1"/>
          </p:cNvSpPr>
          <p:nvPr>
            <p:ph type="title"/>
          </p:nvPr>
        </p:nvSpPr>
        <p:spPr/>
        <p:txBody>
          <a:bodyPr>
            <a:normAutofit/>
          </a:bodyPr>
          <a:lstStyle/>
          <a:p>
            <a:r>
              <a:rPr lang="en-US" altLang="zh-CN" b="1" dirty="0" smtClean="0"/>
              <a:t>3.3 </a:t>
            </a:r>
            <a:r>
              <a:rPr lang="zh-CN" altLang="zh-CN" b="1" dirty="0" smtClean="0"/>
              <a:t>生物材料的应用发展</a:t>
            </a:r>
            <a:r>
              <a:rPr lang="zh-CN" altLang="zh-CN" b="1" dirty="0"/>
              <a:t>趋势</a:t>
            </a:r>
            <a:endParaRPr lang="zh-CN" altLang="en-US" dirty="0"/>
          </a:p>
        </p:txBody>
      </p:sp>
    </p:spTree>
    <p:extLst>
      <p:ext uri="{BB962C8B-B14F-4D97-AF65-F5344CB8AC3E}">
        <p14:creationId xmlns:p14="http://schemas.microsoft.com/office/powerpoint/2010/main" val="10459273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lnSpc>
                <a:spcPct val="150000"/>
              </a:lnSpc>
            </a:pPr>
            <a:r>
              <a:rPr lang="zh-CN" altLang="zh-CN" dirty="0"/>
              <a:t>生物医用材料是高技术材料市场中技术附加价值最高的材料，平均每千克售价高达</a:t>
            </a:r>
            <a:r>
              <a:rPr lang="en-US" altLang="zh-CN" dirty="0"/>
              <a:t>1200</a:t>
            </a:r>
            <a:r>
              <a:rPr lang="zh-CN" altLang="zh-CN" dirty="0"/>
              <a:t>－</a:t>
            </a:r>
            <a:r>
              <a:rPr lang="en-US" altLang="zh-CN" dirty="0"/>
              <a:t>150000</a:t>
            </a:r>
            <a:r>
              <a:rPr lang="zh-CN" altLang="zh-CN" dirty="0"/>
              <a:t>美元，远高于宇航材料的</a:t>
            </a:r>
            <a:r>
              <a:rPr lang="en-US" altLang="zh-CN" dirty="0"/>
              <a:t>100</a:t>
            </a:r>
            <a:r>
              <a:rPr lang="zh-CN" altLang="zh-CN" dirty="0"/>
              <a:t>～</a:t>
            </a:r>
            <a:r>
              <a:rPr lang="en-US" altLang="zh-CN" dirty="0"/>
              <a:t>120000</a:t>
            </a:r>
            <a:r>
              <a:rPr lang="zh-CN" altLang="zh-CN" dirty="0"/>
              <a:t>美元，</a:t>
            </a:r>
            <a:r>
              <a:rPr lang="en-US" altLang="zh-CN" dirty="0"/>
              <a:t>2010</a:t>
            </a:r>
            <a:r>
              <a:rPr lang="zh-CN" altLang="zh-CN" dirty="0"/>
              <a:t>年全球用于制造原材料价值</a:t>
            </a:r>
            <a:r>
              <a:rPr lang="en-US" altLang="zh-CN" dirty="0"/>
              <a:t>2000</a:t>
            </a:r>
            <a:r>
              <a:rPr lang="zh-CN" altLang="zh-CN" dirty="0"/>
              <a:t>多亿美元</a:t>
            </a:r>
            <a:r>
              <a:rPr lang="zh-CN" altLang="zh-CN" dirty="0" smtClean="0"/>
              <a:t>。</a:t>
            </a:r>
            <a:endParaRPr lang="zh-CN" altLang="en-US" dirty="0"/>
          </a:p>
        </p:txBody>
      </p:sp>
      <p:sp>
        <p:nvSpPr>
          <p:cNvPr id="2" name="标题 1"/>
          <p:cNvSpPr>
            <a:spLocks noGrp="1"/>
          </p:cNvSpPr>
          <p:nvPr>
            <p:ph type="title"/>
          </p:nvPr>
        </p:nvSpPr>
        <p:spPr/>
        <p:txBody>
          <a:bodyPr>
            <a:normAutofit/>
          </a:bodyPr>
          <a:lstStyle/>
          <a:p>
            <a:r>
              <a:rPr lang="en-US" altLang="zh-CN" b="1" dirty="0" smtClean="0"/>
              <a:t>3.3 </a:t>
            </a:r>
            <a:r>
              <a:rPr lang="zh-CN" altLang="zh-CN" b="1" dirty="0" smtClean="0"/>
              <a:t>生物材料</a:t>
            </a:r>
            <a:r>
              <a:rPr lang="zh-CN" altLang="zh-CN" b="1" dirty="0"/>
              <a:t>的应用发展趋势</a:t>
            </a:r>
            <a:endParaRPr lang="zh-CN" altLang="en-US" dirty="0"/>
          </a:p>
        </p:txBody>
      </p:sp>
    </p:spTree>
    <p:extLst>
      <p:ext uri="{BB962C8B-B14F-4D97-AF65-F5344CB8AC3E}">
        <p14:creationId xmlns:p14="http://schemas.microsoft.com/office/powerpoint/2010/main" val="4138261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lnSpc>
                <a:spcPct val="150000"/>
              </a:lnSpc>
            </a:pPr>
            <a:r>
              <a:rPr lang="zh-CN" altLang="zh-CN" dirty="0" smtClean="0"/>
              <a:t>预计</a:t>
            </a:r>
            <a:r>
              <a:rPr lang="zh-CN" altLang="zh-CN" dirty="0"/>
              <a:t>未来10-15年内，包括生物医用材料在内</a:t>
            </a:r>
            <a:r>
              <a:rPr lang="zh-CN" altLang="zh-CN" dirty="0" smtClean="0"/>
              <a:t>的</a:t>
            </a:r>
            <a:r>
              <a:rPr lang="zh-CN" altLang="en-US" dirty="0"/>
              <a:t>我国</a:t>
            </a:r>
            <a:r>
              <a:rPr lang="zh-CN" altLang="zh-CN" b="1" dirty="0" smtClean="0">
                <a:solidFill>
                  <a:srgbClr val="FF0000"/>
                </a:solidFill>
              </a:rPr>
              <a:t>医疗</a:t>
            </a:r>
            <a:r>
              <a:rPr lang="zh-CN" altLang="zh-CN" b="1" dirty="0">
                <a:solidFill>
                  <a:srgbClr val="FF0000"/>
                </a:solidFill>
              </a:rPr>
              <a:t>器械产业</a:t>
            </a:r>
            <a:r>
              <a:rPr lang="zh-CN" altLang="zh-CN" dirty="0"/>
              <a:t>将达到或超过药物市场规模，</a:t>
            </a:r>
            <a:r>
              <a:rPr lang="zh-CN" altLang="zh-CN" b="1" dirty="0">
                <a:solidFill>
                  <a:srgbClr val="FF0000"/>
                </a:solidFill>
              </a:rPr>
              <a:t>成为21世纪世界经­济的支柱产业</a:t>
            </a:r>
            <a:r>
              <a:rPr lang="zh-CN" altLang="zh-CN" dirty="0"/>
              <a:t>。与此同时，随着材料工业的发展和人工器官的广泛应用，生物医用材料将­成为新技术革命的一个重要组成部分</a:t>
            </a:r>
            <a:r>
              <a:rPr lang="zh-CN" altLang="zh-CN" dirty="0" smtClean="0"/>
              <a:t>。</a:t>
            </a:r>
            <a:endParaRPr lang="zh-CN" altLang="zh-CN" dirty="0"/>
          </a:p>
        </p:txBody>
      </p:sp>
      <p:sp>
        <p:nvSpPr>
          <p:cNvPr id="2" name="标题 1"/>
          <p:cNvSpPr>
            <a:spLocks noGrp="1"/>
          </p:cNvSpPr>
          <p:nvPr>
            <p:ph type="title"/>
          </p:nvPr>
        </p:nvSpPr>
        <p:spPr/>
        <p:txBody>
          <a:bodyPr>
            <a:normAutofit/>
          </a:bodyPr>
          <a:lstStyle/>
          <a:p>
            <a:r>
              <a:rPr lang="en-US" altLang="zh-CN" b="1" dirty="0" smtClean="0"/>
              <a:t>3.3 </a:t>
            </a:r>
            <a:r>
              <a:rPr lang="zh-CN" altLang="zh-CN" b="1" dirty="0" smtClean="0"/>
              <a:t>生物材料</a:t>
            </a:r>
            <a:r>
              <a:rPr lang="zh-CN" altLang="zh-CN" b="1" dirty="0"/>
              <a:t>的应用发展趋势</a:t>
            </a:r>
            <a:endParaRPr lang="zh-CN" altLang="en-US" dirty="0"/>
          </a:p>
        </p:txBody>
      </p:sp>
    </p:spTree>
    <p:extLst>
      <p:ext uri="{BB962C8B-B14F-4D97-AF65-F5344CB8AC3E}">
        <p14:creationId xmlns:p14="http://schemas.microsoft.com/office/powerpoint/2010/main" val="37760862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lnSpc>
                <a:spcPct val="150000"/>
              </a:lnSpc>
              <a:buFont typeface="Wingdings" pitchFamily="2" charset="2"/>
              <a:buChar char="u"/>
            </a:pPr>
            <a:r>
              <a:rPr lang="zh-CN" altLang="zh-CN" b="1" dirty="0">
                <a:solidFill>
                  <a:srgbClr val="FF0000"/>
                </a:solidFill>
              </a:rPr>
              <a:t>中国生物材料消费</a:t>
            </a:r>
            <a:r>
              <a:rPr lang="zh-CN" altLang="zh-CN" dirty="0"/>
              <a:t>已经位列世界生物材料消费市场</a:t>
            </a:r>
            <a:r>
              <a:rPr lang="zh-CN" altLang="zh-CN" b="1" dirty="0">
                <a:solidFill>
                  <a:srgbClr val="FF0000"/>
                </a:solidFill>
              </a:rPr>
              <a:t>第</a:t>
            </a:r>
            <a:r>
              <a:rPr lang="en-US" altLang="zh-CN" b="1" dirty="0">
                <a:solidFill>
                  <a:srgbClr val="FF0000"/>
                </a:solidFill>
              </a:rPr>
              <a:t>3</a:t>
            </a:r>
            <a:r>
              <a:rPr lang="zh-CN" altLang="zh-CN" b="1" dirty="0">
                <a:solidFill>
                  <a:srgbClr val="FF0000"/>
                </a:solidFill>
              </a:rPr>
              <a:t>位</a:t>
            </a:r>
            <a:r>
              <a:rPr lang="zh-CN" altLang="zh-CN" dirty="0"/>
              <a:t>，近年来我国植入性生物材料产品的市场需求量呈现出“井喷”式</a:t>
            </a:r>
            <a:r>
              <a:rPr lang="zh-CN" altLang="zh-CN" dirty="0" smtClean="0"/>
              <a:t>增长</a:t>
            </a:r>
            <a:r>
              <a:rPr lang="zh-CN" altLang="en-US" dirty="0"/>
              <a:t>。</a:t>
            </a:r>
            <a:endParaRPr lang="en-US" altLang="zh-CN" dirty="0" smtClean="0"/>
          </a:p>
        </p:txBody>
      </p:sp>
      <p:sp>
        <p:nvSpPr>
          <p:cNvPr id="2" name="标题 1"/>
          <p:cNvSpPr>
            <a:spLocks noGrp="1"/>
          </p:cNvSpPr>
          <p:nvPr>
            <p:ph type="title"/>
          </p:nvPr>
        </p:nvSpPr>
        <p:spPr/>
        <p:txBody>
          <a:bodyPr>
            <a:normAutofit fontScale="90000"/>
          </a:bodyPr>
          <a:lstStyle/>
          <a:p>
            <a:r>
              <a:rPr lang="en-US" altLang="zh-CN" sz="4400" b="1" kern="1200" dirty="0" smtClean="0">
                <a:solidFill>
                  <a:schemeClr val="tx1"/>
                </a:solidFill>
                <a:effectLst/>
                <a:latin typeface="+mj-lt"/>
                <a:ea typeface="+mj-ea"/>
                <a:cs typeface="+mj-cs"/>
              </a:rPr>
              <a:t>3.4 </a:t>
            </a:r>
            <a:r>
              <a:rPr lang="zh-CN" altLang="en-US" sz="4400" b="1" kern="1200" dirty="0" smtClean="0">
                <a:solidFill>
                  <a:schemeClr val="tx1"/>
                </a:solidFill>
                <a:effectLst/>
                <a:latin typeface="+mj-lt"/>
                <a:ea typeface="+mj-ea"/>
                <a:cs typeface="+mj-cs"/>
              </a:rPr>
              <a:t>我国</a:t>
            </a:r>
            <a:r>
              <a:rPr lang="zh-CN" altLang="zh-CN" sz="4400" b="1" kern="1200" dirty="0" smtClean="0">
                <a:solidFill>
                  <a:schemeClr val="tx1"/>
                </a:solidFill>
                <a:effectLst/>
                <a:latin typeface="+mj-lt"/>
                <a:ea typeface="+mj-ea"/>
                <a:cs typeface="+mj-cs"/>
              </a:rPr>
              <a:t>医疗器械</a:t>
            </a:r>
            <a:r>
              <a:rPr lang="zh-CN" altLang="en-US" sz="4400" b="1" kern="1200" dirty="0" smtClean="0">
                <a:solidFill>
                  <a:schemeClr val="tx1"/>
                </a:solidFill>
                <a:effectLst/>
                <a:latin typeface="+mj-lt"/>
                <a:ea typeface="+mj-ea"/>
                <a:cs typeface="+mj-cs"/>
              </a:rPr>
              <a:t>用生物</a:t>
            </a:r>
            <a:r>
              <a:rPr lang="zh-CN" altLang="zh-CN" sz="4400" b="1" kern="1200" dirty="0" smtClean="0">
                <a:solidFill>
                  <a:schemeClr val="tx1"/>
                </a:solidFill>
                <a:effectLst/>
                <a:latin typeface="+mj-lt"/>
                <a:ea typeface="+mj-ea"/>
                <a:cs typeface="+mj-cs"/>
              </a:rPr>
              <a:t>材料的</a:t>
            </a:r>
            <a:r>
              <a:rPr lang="zh-CN" altLang="en-US" sz="4400" b="1" kern="1200" dirty="0" smtClean="0">
                <a:solidFill>
                  <a:schemeClr val="tx1"/>
                </a:solidFill>
                <a:effectLst/>
                <a:latin typeface="+mj-lt"/>
                <a:ea typeface="+mj-ea"/>
                <a:cs typeface="+mj-cs"/>
              </a:rPr>
              <a:t>现状</a:t>
            </a:r>
            <a:endParaRPr lang="zh-CN" altLang="en-US" dirty="0"/>
          </a:p>
        </p:txBody>
      </p:sp>
    </p:spTree>
    <p:extLst>
      <p:ext uri="{BB962C8B-B14F-4D97-AF65-F5344CB8AC3E}">
        <p14:creationId xmlns:p14="http://schemas.microsoft.com/office/powerpoint/2010/main" val="24440209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99592" y="1988840"/>
            <a:ext cx="7408333" cy="3450696"/>
          </a:xfrm>
        </p:spPr>
        <p:txBody>
          <a:bodyPr>
            <a:noAutofit/>
          </a:bodyPr>
          <a:lstStyle/>
          <a:p>
            <a:pPr>
              <a:lnSpc>
                <a:spcPct val="170000"/>
              </a:lnSpc>
              <a:buFont typeface="Wingdings" pitchFamily="2" charset="2"/>
              <a:buChar char="u"/>
            </a:pPr>
            <a:r>
              <a:rPr lang="zh-CN" altLang="zh-CN" dirty="0" smtClean="0"/>
              <a:t>相对于</a:t>
            </a:r>
            <a:r>
              <a:rPr lang="zh-CN" altLang="en-US" dirty="0" smtClean="0"/>
              <a:t>市场需求</a:t>
            </a:r>
            <a:r>
              <a:rPr lang="zh-CN" altLang="zh-CN" dirty="0" smtClean="0"/>
              <a:t>的</a:t>
            </a:r>
            <a:r>
              <a:rPr lang="zh-CN" altLang="zh-CN" dirty="0"/>
              <a:t>高增长，我国自主的生物材料研发和生产情况不容</a:t>
            </a:r>
            <a:r>
              <a:rPr lang="zh-CN" altLang="zh-CN" dirty="0" smtClean="0"/>
              <a:t>乐观</a:t>
            </a:r>
            <a:endParaRPr lang="en-US" altLang="zh-CN" dirty="0"/>
          </a:p>
          <a:p>
            <a:pPr marL="857250" lvl="1" indent="-457200">
              <a:lnSpc>
                <a:spcPct val="170000"/>
              </a:lnSpc>
              <a:buFont typeface="+mj-lt"/>
              <a:buAutoNum type="alphaLcPeriod"/>
            </a:pPr>
            <a:r>
              <a:rPr lang="zh-CN" altLang="zh-CN" sz="2400" b="1" dirty="0" smtClean="0">
                <a:solidFill>
                  <a:srgbClr val="FF0000"/>
                </a:solidFill>
              </a:rPr>
              <a:t>以</a:t>
            </a:r>
            <a:r>
              <a:rPr lang="zh-CN" altLang="zh-CN" sz="2400" b="1" dirty="0">
                <a:solidFill>
                  <a:srgbClr val="FF0000"/>
                </a:solidFill>
              </a:rPr>
              <a:t>植入性医疗器械用生物材料为</a:t>
            </a:r>
            <a:r>
              <a:rPr lang="zh-CN" altLang="zh-CN" sz="2400" b="1" dirty="0" smtClean="0">
                <a:solidFill>
                  <a:srgbClr val="FF0000"/>
                </a:solidFill>
              </a:rPr>
              <a:t>例</a:t>
            </a:r>
            <a:r>
              <a:rPr lang="zh-CN" altLang="en-US" sz="2400" b="1" dirty="0">
                <a:solidFill>
                  <a:srgbClr val="FF0000"/>
                </a:solidFill>
              </a:rPr>
              <a:t>：</a:t>
            </a:r>
            <a:endParaRPr lang="en-US" altLang="zh-CN" sz="2400" b="1" dirty="0">
              <a:solidFill>
                <a:srgbClr val="FF0000"/>
              </a:solidFill>
            </a:endParaRPr>
          </a:p>
          <a:p>
            <a:pPr marL="1022350" lvl="2" indent="-342900">
              <a:lnSpc>
                <a:spcPct val="170000"/>
              </a:lnSpc>
              <a:buFont typeface="Wingdings" pitchFamily="2" charset="2"/>
              <a:buChar char="Ø"/>
            </a:pPr>
            <a:r>
              <a:rPr lang="zh-CN" altLang="zh-CN" sz="2400" dirty="0" smtClean="0"/>
              <a:t>我国</a:t>
            </a:r>
            <a:r>
              <a:rPr lang="zh-CN" altLang="zh-CN" sz="2400" dirty="0"/>
              <a:t>的金属材料在植入性医疗器械中的应用尚处于初级阶段，缺乏精细和深加工</a:t>
            </a:r>
            <a:r>
              <a:rPr lang="zh-CN" altLang="zh-CN" sz="2400" dirty="0" smtClean="0"/>
              <a:t>产品；</a:t>
            </a:r>
            <a:endParaRPr lang="en-US" altLang="zh-CN" sz="2400" dirty="0"/>
          </a:p>
          <a:p>
            <a:pPr marL="1022350" lvl="2" indent="-342900">
              <a:lnSpc>
                <a:spcPct val="170000"/>
              </a:lnSpc>
              <a:buFont typeface="Wingdings" pitchFamily="2" charset="2"/>
              <a:buChar char="Ø"/>
            </a:pPr>
            <a:r>
              <a:rPr lang="zh-CN" altLang="zh-CN" sz="2400" dirty="0" smtClean="0"/>
              <a:t>高分子聚合物和陶瓷材料在植入性医疗器械中应用的总体情况不如金属材料；</a:t>
            </a:r>
            <a:endParaRPr lang="en-US" altLang="zh-CN" sz="2400" dirty="0" smtClean="0"/>
          </a:p>
        </p:txBody>
      </p:sp>
      <p:sp>
        <p:nvSpPr>
          <p:cNvPr id="2" name="标题 1"/>
          <p:cNvSpPr>
            <a:spLocks noGrp="1"/>
          </p:cNvSpPr>
          <p:nvPr>
            <p:ph type="title"/>
          </p:nvPr>
        </p:nvSpPr>
        <p:spPr/>
        <p:txBody>
          <a:bodyPr>
            <a:normAutofit fontScale="90000"/>
          </a:bodyPr>
          <a:lstStyle/>
          <a:p>
            <a:r>
              <a:rPr lang="en-US" altLang="zh-CN" sz="4400" b="1" kern="1200" dirty="0" smtClean="0">
                <a:solidFill>
                  <a:schemeClr val="tx1"/>
                </a:solidFill>
                <a:effectLst/>
                <a:latin typeface="+mj-lt"/>
                <a:ea typeface="+mj-ea"/>
                <a:cs typeface="+mj-cs"/>
              </a:rPr>
              <a:t>3.4 </a:t>
            </a:r>
            <a:r>
              <a:rPr lang="zh-CN" altLang="en-US" sz="4400" b="1" kern="1200" dirty="0" smtClean="0">
                <a:solidFill>
                  <a:schemeClr val="tx1"/>
                </a:solidFill>
                <a:effectLst/>
                <a:latin typeface="+mj-lt"/>
                <a:ea typeface="+mj-ea"/>
                <a:cs typeface="+mj-cs"/>
              </a:rPr>
              <a:t>我国</a:t>
            </a:r>
            <a:r>
              <a:rPr lang="zh-CN" altLang="zh-CN" sz="4400" b="1" kern="1200" dirty="0" smtClean="0">
                <a:solidFill>
                  <a:schemeClr val="tx1"/>
                </a:solidFill>
                <a:effectLst/>
                <a:latin typeface="+mj-lt"/>
                <a:ea typeface="+mj-ea"/>
                <a:cs typeface="+mj-cs"/>
              </a:rPr>
              <a:t>医疗器械</a:t>
            </a:r>
            <a:r>
              <a:rPr lang="zh-CN" altLang="en-US" sz="4400" b="1" kern="1200" dirty="0" smtClean="0">
                <a:solidFill>
                  <a:schemeClr val="tx1"/>
                </a:solidFill>
                <a:effectLst/>
                <a:latin typeface="+mj-lt"/>
                <a:ea typeface="+mj-ea"/>
                <a:cs typeface="+mj-cs"/>
              </a:rPr>
              <a:t>用生物</a:t>
            </a:r>
            <a:r>
              <a:rPr lang="zh-CN" altLang="zh-CN" sz="4400" b="1" kern="1200" dirty="0" smtClean="0">
                <a:solidFill>
                  <a:schemeClr val="tx1"/>
                </a:solidFill>
                <a:effectLst/>
                <a:latin typeface="+mj-lt"/>
                <a:ea typeface="+mj-ea"/>
                <a:cs typeface="+mj-cs"/>
              </a:rPr>
              <a:t>材料的</a:t>
            </a:r>
            <a:r>
              <a:rPr lang="zh-CN" altLang="en-US" sz="4400" b="1" kern="1200" dirty="0" smtClean="0">
                <a:solidFill>
                  <a:schemeClr val="tx1"/>
                </a:solidFill>
                <a:effectLst/>
                <a:latin typeface="+mj-lt"/>
                <a:ea typeface="+mj-ea"/>
                <a:cs typeface="+mj-cs"/>
              </a:rPr>
              <a:t>现状</a:t>
            </a:r>
            <a:r>
              <a:rPr lang="zh-CN" altLang="en-US" sz="4400" b="1" kern="1200" baseline="0" dirty="0" smtClean="0">
                <a:solidFill>
                  <a:schemeClr val="tx1"/>
                </a:solidFill>
                <a:effectLst/>
                <a:latin typeface="+mj-lt"/>
                <a:ea typeface="+mj-ea"/>
                <a:cs typeface="+mj-cs"/>
              </a:rPr>
              <a:t> </a:t>
            </a:r>
            <a:endParaRPr lang="zh-CN" altLang="en-US" dirty="0"/>
          </a:p>
        </p:txBody>
      </p:sp>
    </p:spTree>
    <p:extLst>
      <p:ext uri="{BB962C8B-B14F-4D97-AF65-F5344CB8AC3E}">
        <p14:creationId xmlns:p14="http://schemas.microsoft.com/office/powerpoint/2010/main" val="350974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1958403"/>
            <a:ext cx="8280920" cy="4896544"/>
          </a:xfrm>
        </p:spPr>
        <p:txBody>
          <a:bodyPr>
            <a:noAutofit/>
          </a:bodyPr>
          <a:lstStyle/>
          <a:p>
            <a:pPr marL="914400" lvl="1" indent="-457200">
              <a:lnSpc>
                <a:spcPts val="4000"/>
              </a:lnSpc>
              <a:buFont typeface="+mj-lt"/>
              <a:buAutoNum type="alphaLcPeriod" startAt="2"/>
            </a:pPr>
            <a:r>
              <a:rPr lang="zh-CN" altLang="zh-CN" sz="2400" b="1" dirty="0">
                <a:solidFill>
                  <a:srgbClr val="FF0000"/>
                </a:solidFill>
              </a:rPr>
              <a:t>介入医疗器械用生物材料的发展同样令人担忧</a:t>
            </a:r>
            <a:r>
              <a:rPr lang="zh-CN" altLang="zh-CN" sz="2400" b="1" dirty="0" smtClean="0">
                <a:solidFill>
                  <a:srgbClr val="FF0000"/>
                </a:solidFill>
              </a:rPr>
              <a:t>。</a:t>
            </a:r>
            <a:endParaRPr lang="en-US" altLang="zh-CN" sz="2400" b="1" dirty="0" smtClean="0">
              <a:solidFill>
                <a:srgbClr val="FF0000"/>
              </a:solidFill>
            </a:endParaRPr>
          </a:p>
          <a:p>
            <a:pPr marL="736600" lvl="2" indent="0">
              <a:lnSpc>
                <a:spcPts val="4000"/>
              </a:lnSpc>
              <a:buNone/>
            </a:pPr>
            <a:r>
              <a:rPr lang="zh-CN" altLang="zh-CN" sz="2400" dirty="0" smtClean="0"/>
              <a:t>上海微创公司</a:t>
            </a:r>
            <a:r>
              <a:rPr lang="zh-CN" altLang="zh-CN" sz="2400" dirty="0"/>
              <a:t>、北京乐普公司等</a:t>
            </a:r>
            <a:r>
              <a:rPr lang="en-US" altLang="zh-CN" sz="2400" dirty="0"/>
              <a:t>20</a:t>
            </a:r>
            <a:r>
              <a:rPr lang="zh-CN" altLang="zh-CN" sz="2400" dirty="0"/>
              <a:t>余家</a:t>
            </a:r>
            <a:r>
              <a:rPr lang="zh-CN" altLang="zh-CN" sz="2400" dirty="0" smtClean="0"/>
              <a:t>企业用</a:t>
            </a:r>
            <a:r>
              <a:rPr lang="zh-CN" altLang="zh-CN" sz="2400" dirty="0"/>
              <a:t>关键生物</a:t>
            </a:r>
            <a:r>
              <a:rPr lang="zh-CN" altLang="zh-CN" sz="2400" dirty="0" smtClean="0"/>
              <a:t>材料完全依赖</a:t>
            </a:r>
            <a:r>
              <a:rPr lang="zh-CN" altLang="zh-CN" sz="2400" dirty="0"/>
              <a:t>进口，制造支架用的生物材料包括</a:t>
            </a:r>
            <a:r>
              <a:rPr lang="en-US" altLang="zh-CN" sz="2400" dirty="0"/>
              <a:t>316L</a:t>
            </a:r>
            <a:r>
              <a:rPr lang="zh-CN" altLang="zh-CN" sz="2400" dirty="0"/>
              <a:t>不锈钢管、钴基合金管、镍钛记忆合金管、</a:t>
            </a:r>
            <a:r>
              <a:rPr lang="en-US" altLang="zh-CN" sz="2400" dirty="0"/>
              <a:t>316L</a:t>
            </a:r>
            <a:r>
              <a:rPr lang="zh-CN" altLang="zh-CN" sz="2400" dirty="0"/>
              <a:t>不锈钢导丝、镍钛记忆合金导丝、各类医用高分子管材、血管栓塞材料药物载体</a:t>
            </a:r>
            <a:r>
              <a:rPr lang="zh-CN" altLang="zh-CN" sz="2400" dirty="0" smtClean="0"/>
              <a:t>高分子等</a:t>
            </a:r>
            <a:r>
              <a:rPr lang="zh-CN" altLang="zh-CN" sz="2400" dirty="0"/>
              <a:t>全部需从国外</a:t>
            </a:r>
            <a:r>
              <a:rPr lang="zh-CN" altLang="zh-CN" sz="2400" dirty="0" smtClean="0"/>
              <a:t>进口。</a:t>
            </a:r>
            <a:endParaRPr lang="en-US" altLang="zh-CN" sz="2400" dirty="0" smtClean="0"/>
          </a:p>
        </p:txBody>
      </p:sp>
      <p:sp>
        <p:nvSpPr>
          <p:cNvPr id="2" name="标题 1"/>
          <p:cNvSpPr>
            <a:spLocks noGrp="1"/>
          </p:cNvSpPr>
          <p:nvPr>
            <p:ph type="title"/>
          </p:nvPr>
        </p:nvSpPr>
        <p:spPr/>
        <p:txBody>
          <a:bodyPr>
            <a:normAutofit fontScale="90000"/>
          </a:bodyPr>
          <a:lstStyle/>
          <a:p>
            <a:r>
              <a:rPr lang="en-US" altLang="zh-CN" sz="4400" b="1" kern="1200" dirty="0" smtClean="0">
                <a:solidFill>
                  <a:schemeClr val="tx1"/>
                </a:solidFill>
                <a:effectLst/>
                <a:latin typeface="+mj-lt"/>
                <a:ea typeface="+mj-ea"/>
                <a:cs typeface="+mj-cs"/>
              </a:rPr>
              <a:t>3.4 </a:t>
            </a:r>
            <a:r>
              <a:rPr lang="zh-CN" altLang="en-US" sz="4400" b="1" kern="1200" dirty="0" smtClean="0">
                <a:solidFill>
                  <a:schemeClr val="tx1"/>
                </a:solidFill>
                <a:effectLst/>
                <a:latin typeface="+mj-lt"/>
                <a:ea typeface="+mj-ea"/>
                <a:cs typeface="+mj-cs"/>
              </a:rPr>
              <a:t>我国</a:t>
            </a:r>
            <a:r>
              <a:rPr lang="zh-CN" altLang="zh-CN" sz="4400" b="1" kern="1200" dirty="0" smtClean="0">
                <a:solidFill>
                  <a:schemeClr val="tx1"/>
                </a:solidFill>
                <a:effectLst/>
                <a:latin typeface="+mj-lt"/>
                <a:ea typeface="+mj-ea"/>
                <a:cs typeface="+mj-cs"/>
              </a:rPr>
              <a:t>医疗器械</a:t>
            </a:r>
            <a:r>
              <a:rPr lang="zh-CN" altLang="en-US" sz="4400" b="1" kern="1200" dirty="0" smtClean="0">
                <a:solidFill>
                  <a:schemeClr val="tx1"/>
                </a:solidFill>
                <a:effectLst/>
                <a:latin typeface="+mj-lt"/>
                <a:ea typeface="+mj-ea"/>
                <a:cs typeface="+mj-cs"/>
              </a:rPr>
              <a:t>用生物</a:t>
            </a:r>
            <a:r>
              <a:rPr lang="zh-CN" altLang="zh-CN" sz="4400" b="1" kern="1200" dirty="0" smtClean="0">
                <a:solidFill>
                  <a:schemeClr val="tx1"/>
                </a:solidFill>
                <a:effectLst/>
                <a:latin typeface="+mj-lt"/>
                <a:ea typeface="+mj-ea"/>
                <a:cs typeface="+mj-cs"/>
              </a:rPr>
              <a:t>材料的</a:t>
            </a:r>
            <a:r>
              <a:rPr lang="zh-CN" altLang="en-US" sz="4400" b="1" kern="1200" dirty="0" smtClean="0">
                <a:solidFill>
                  <a:schemeClr val="tx1"/>
                </a:solidFill>
                <a:effectLst/>
                <a:latin typeface="+mj-lt"/>
                <a:ea typeface="+mj-ea"/>
                <a:cs typeface="+mj-cs"/>
              </a:rPr>
              <a:t>现状</a:t>
            </a:r>
            <a:endParaRPr lang="zh-CN" altLang="en-US" dirty="0"/>
          </a:p>
        </p:txBody>
      </p:sp>
    </p:spTree>
    <p:extLst>
      <p:ext uri="{BB962C8B-B14F-4D97-AF65-F5344CB8AC3E}">
        <p14:creationId xmlns:p14="http://schemas.microsoft.com/office/powerpoint/2010/main" val="271905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741711642"/>
              </p:ext>
            </p:extLst>
          </p:nvPr>
        </p:nvGraphicFramePr>
        <p:xfrm>
          <a:off x="611560" y="1844824"/>
          <a:ext cx="8136903" cy="4536504"/>
        </p:xfrm>
        <a:graphic>
          <a:graphicData uri="http://schemas.openxmlformats.org/drawingml/2006/table">
            <a:tbl>
              <a:tblPr>
                <a:tableStyleId>{5C22544A-7EE6-4342-B048-85BDC9FD1C3A}</a:tableStyleId>
              </a:tblPr>
              <a:tblGrid>
                <a:gridCol w="2016224"/>
                <a:gridCol w="3402986"/>
                <a:gridCol w="2717693"/>
              </a:tblGrid>
              <a:tr h="541750">
                <a:tc>
                  <a:txBody>
                    <a:bodyPr/>
                    <a:lstStyle/>
                    <a:p>
                      <a:pPr algn="ctr">
                        <a:lnSpc>
                          <a:spcPts val="2400"/>
                        </a:lnSpc>
                        <a:spcAft>
                          <a:spcPts val="0"/>
                        </a:spcAft>
                      </a:pPr>
                      <a:r>
                        <a:rPr lang="zh-CN" sz="2000" b="1" kern="0" dirty="0">
                          <a:effectLst/>
                        </a:rPr>
                        <a:t>产</a:t>
                      </a:r>
                      <a:r>
                        <a:rPr lang="en-US" sz="2000" b="1" kern="0" dirty="0">
                          <a:effectLst/>
                        </a:rPr>
                        <a:t>   </a:t>
                      </a:r>
                      <a:r>
                        <a:rPr lang="zh-CN" sz="2000" b="1" kern="0" dirty="0">
                          <a:effectLst/>
                        </a:rPr>
                        <a:t>品</a:t>
                      </a:r>
                      <a:r>
                        <a:rPr lang="en-US" sz="2000" b="1" kern="0" dirty="0">
                          <a:effectLst/>
                        </a:rPr>
                        <a:t> </a:t>
                      </a:r>
                      <a:endParaRPr lang="zh-CN" sz="2000" b="1"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400"/>
                        </a:lnSpc>
                        <a:spcAft>
                          <a:spcPts val="0"/>
                        </a:spcAft>
                      </a:pPr>
                      <a:r>
                        <a:rPr lang="zh-CN" sz="2000" b="1" kern="0">
                          <a:effectLst/>
                        </a:rPr>
                        <a:t>材</a:t>
                      </a:r>
                      <a:r>
                        <a:rPr lang="en-US" sz="2000" b="1" kern="0">
                          <a:effectLst/>
                        </a:rPr>
                        <a:t>     </a:t>
                      </a:r>
                      <a:r>
                        <a:rPr lang="zh-CN" sz="2000" b="1" kern="0">
                          <a:effectLst/>
                        </a:rPr>
                        <a:t>料</a:t>
                      </a:r>
                      <a:r>
                        <a:rPr lang="en-US" sz="2000" b="1" kern="0">
                          <a:effectLst/>
                        </a:rPr>
                        <a:t> </a:t>
                      </a:r>
                      <a:endParaRPr lang="zh-CN" sz="2000" b="1"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400"/>
                        </a:lnSpc>
                        <a:spcAft>
                          <a:spcPts val="0"/>
                        </a:spcAft>
                      </a:pPr>
                      <a:r>
                        <a:rPr lang="zh-CN" sz="2000" b="1" kern="0" dirty="0">
                          <a:effectLst/>
                        </a:rPr>
                        <a:t>来</a:t>
                      </a:r>
                      <a:r>
                        <a:rPr lang="en-US" sz="2000" b="1" kern="0" dirty="0">
                          <a:effectLst/>
                        </a:rPr>
                        <a:t>    </a:t>
                      </a:r>
                      <a:r>
                        <a:rPr lang="zh-CN" sz="2000" b="1" kern="0" dirty="0">
                          <a:effectLst/>
                        </a:rPr>
                        <a:t>源</a:t>
                      </a:r>
                      <a:r>
                        <a:rPr lang="en-US" sz="2000" b="1" kern="0" dirty="0">
                          <a:effectLst/>
                        </a:rPr>
                        <a:t> </a:t>
                      </a:r>
                      <a:endParaRPr lang="zh-CN" sz="2000" b="1"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1451">
                <a:tc>
                  <a:txBody>
                    <a:bodyPr/>
                    <a:lstStyle/>
                    <a:p>
                      <a:pPr algn="ctr">
                        <a:lnSpc>
                          <a:spcPts val="2400"/>
                        </a:lnSpc>
                        <a:spcAft>
                          <a:spcPts val="0"/>
                        </a:spcAft>
                      </a:pPr>
                      <a:r>
                        <a:rPr lang="zh-CN" sz="2000" kern="0" dirty="0">
                          <a:effectLst/>
                        </a:rPr>
                        <a:t>可吸收缝合线</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en-US" sz="2000" kern="0" dirty="0">
                          <a:effectLst/>
                        </a:rPr>
                        <a:t>PLGA</a:t>
                      </a:r>
                      <a:r>
                        <a:rPr lang="zh-CN" sz="2000" kern="0" dirty="0">
                          <a:effectLst/>
                        </a:rPr>
                        <a:t>（乳酸</a:t>
                      </a:r>
                      <a:r>
                        <a:rPr lang="en-US" sz="2000" kern="0" dirty="0">
                          <a:effectLst/>
                        </a:rPr>
                        <a:t>-</a:t>
                      </a:r>
                      <a:r>
                        <a:rPr lang="zh-CN" sz="2000" kern="0" dirty="0">
                          <a:effectLst/>
                        </a:rPr>
                        <a:t>羟基乙酸共聚物），</a:t>
                      </a:r>
                      <a:r>
                        <a:rPr lang="en-US" sz="2000" kern="0" dirty="0">
                          <a:effectLst/>
                        </a:rPr>
                        <a:t>PLA</a:t>
                      </a:r>
                      <a:r>
                        <a:rPr lang="zh-CN" sz="2000" kern="0" dirty="0">
                          <a:effectLst/>
                        </a:rPr>
                        <a:t>（聚乳酸）</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a:effectLst/>
                        </a:rPr>
                        <a:t>大部分进口或进口原料后加工</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26">
                <a:tc>
                  <a:txBody>
                    <a:bodyPr/>
                    <a:lstStyle/>
                    <a:p>
                      <a:pPr algn="ctr">
                        <a:lnSpc>
                          <a:spcPts val="2400"/>
                        </a:lnSpc>
                        <a:spcAft>
                          <a:spcPts val="0"/>
                        </a:spcAft>
                      </a:pPr>
                      <a:r>
                        <a:rPr lang="zh-CN" sz="2000" kern="0">
                          <a:effectLst/>
                        </a:rPr>
                        <a:t>骨钉</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en-US" sz="2000" kern="0">
                          <a:effectLst/>
                        </a:rPr>
                        <a:t>PLGA</a:t>
                      </a:r>
                      <a:r>
                        <a:rPr lang="zh-CN" sz="2000" kern="0">
                          <a:effectLst/>
                        </a:rPr>
                        <a:t>，</a:t>
                      </a:r>
                      <a:r>
                        <a:rPr lang="en-US" sz="2000" kern="0">
                          <a:effectLst/>
                        </a:rPr>
                        <a:t>PLA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a:effectLst/>
                        </a:rPr>
                        <a:t>绝大部分进口</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26">
                <a:tc rowSpan="6">
                  <a:txBody>
                    <a:bodyPr/>
                    <a:lstStyle/>
                    <a:p>
                      <a:pPr algn="ctr">
                        <a:lnSpc>
                          <a:spcPts val="2400"/>
                        </a:lnSpc>
                        <a:spcAft>
                          <a:spcPts val="0"/>
                        </a:spcAft>
                      </a:pPr>
                      <a:r>
                        <a:rPr lang="zh-CN" sz="2000" kern="0" dirty="0">
                          <a:effectLst/>
                        </a:rPr>
                        <a:t>冠</a:t>
                      </a:r>
                      <a:r>
                        <a:rPr lang="zh-CN" sz="2000" kern="0" dirty="0" smtClean="0">
                          <a:effectLst/>
                        </a:rPr>
                        <a:t>脉</a:t>
                      </a:r>
                      <a:r>
                        <a:rPr lang="en-US" sz="2000" kern="0" dirty="0" smtClean="0">
                          <a:effectLst/>
                        </a:rPr>
                        <a:t> </a:t>
                      </a:r>
                      <a:r>
                        <a:rPr lang="zh-CN" sz="2000" kern="0" dirty="0" smtClean="0">
                          <a:effectLst/>
                        </a:rPr>
                        <a:t>支架</a:t>
                      </a:r>
                      <a:r>
                        <a:rPr lang="en-US" sz="2000" kern="0" dirty="0" smtClean="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a:effectLst/>
                        </a:rPr>
                        <a:t>支架：不锈钢</a:t>
                      </a:r>
                      <a:r>
                        <a:rPr lang="en-US" sz="2000" kern="0">
                          <a:effectLst/>
                        </a:rPr>
                        <a:t>/</a:t>
                      </a:r>
                      <a:r>
                        <a:rPr lang="zh-CN" sz="2000" kern="0">
                          <a:effectLst/>
                        </a:rPr>
                        <a:t>钴铬合金</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a:effectLst/>
                        </a:rPr>
                        <a:t>进口或进口管材加工</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26">
                <a:tc vMerge="1">
                  <a:txBody>
                    <a:bodyPr/>
                    <a:lstStyle/>
                    <a:p>
                      <a:endParaRPr lang="zh-CN" altLang="en-US"/>
                    </a:p>
                  </a:txBody>
                  <a:tcPr/>
                </a:tc>
                <a:tc>
                  <a:txBody>
                    <a:bodyPr/>
                    <a:lstStyle/>
                    <a:p>
                      <a:pPr algn="l">
                        <a:lnSpc>
                          <a:spcPts val="2400"/>
                        </a:lnSpc>
                        <a:spcAft>
                          <a:spcPts val="0"/>
                        </a:spcAft>
                      </a:pPr>
                      <a:r>
                        <a:rPr lang="zh-CN" sz="2000" kern="0">
                          <a:effectLst/>
                        </a:rPr>
                        <a:t>涂层：高分子</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dirty="0">
                          <a:effectLst/>
                        </a:rPr>
                        <a:t>大部分进口</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26">
                <a:tc vMerge="1">
                  <a:txBody>
                    <a:bodyPr/>
                    <a:lstStyle/>
                    <a:p>
                      <a:endParaRPr lang="zh-CN" altLang="en-US"/>
                    </a:p>
                  </a:txBody>
                  <a:tcPr/>
                </a:tc>
                <a:tc>
                  <a:txBody>
                    <a:bodyPr/>
                    <a:lstStyle/>
                    <a:p>
                      <a:pPr algn="l">
                        <a:lnSpc>
                          <a:spcPts val="2400"/>
                        </a:lnSpc>
                        <a:spcAft>
                          <a:spcPts val="0"/>
                        </a:spcAft>
                      </a:pPr>
                      <a:r>
                        <a:rPr lang="zh-CN" sz="2000" kern="0" dirty="0">
                          <a:effectLst/>
                        </a:rPr>
                        <a:t>导丝：不锈钢</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a:effectLst/>
                        </a:rPr>
                        <a:t>进口</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26">
                <a:tc vMerge="1">
                  <a:txBody>
                    <a:bodyPr/>
                    <a:lstStyle/>
                    <a:p>
                      <a:endParaRPr lang="zh-CN" altLang="en-US"/>
                    </a:p>
                  </a:txBody>
                  <a:tcPr/>
                </a:tc>
                <a:tc>
                  <a:txBody>
                    <a:bodyPr/>
                    <a:lstStyle/>
                    <a:p>
                      <a:pPr algn="l">
                        <a:lnSpc>
                          <a:spcPts val="2400"/>
                        </a:lnSpc>
                        <a:spcAft>
                          <a:spcPts val="0"/>
                        </a:spcAft>
                      </a:pPr>
                      <a:r>
                        <a:rPr lang="zh-CN" sz="2000" kern="0">
                          <a:effectLst/>
                        </a:rPr>
                        <a:t>导管：聚氯乙烯</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dirty="0">
                          <a:effectLst/>
                        </a:rPr>
                        <a:t>进口</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26">
                <a:tc vMerge="1">
                  <a:txBody>
                    <a:bodyPr/>
                    <a:lstStyle/>
                    <a:p>
                      <a:endParaRPr lang="zh-CN" altLang="en-US"/>
                    </a:p>
                  </a:txBody>
                  <a:tcPr/>
                </a:tc>
                <a:tc>
                  <a:txBody>
                    <a:bodyPr/>
                    <a:lstStyle/>
                    <a:p>
                      <a:pPr algn="l">
                        <a:lnSpc>
                          <a:spcPts val="2400"/>
                        </a:lnSpc>
                        <a:spcAft>
                          <a:spcPts val="0"/>
                        </a:spcAft>
                      </a:pPr>
                      <a:r>
                        <a:rPr lang="zh-CN" sz="2000" kern="0">
                          <a:effectLst/>
                        </a:rPr>
                        <a:t>球囊：尼龙</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a:effectLst/>
                        </a:rPr>
                        <a:t>进口</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26">
                <a:tc vMerge="1">
                  <a:txBody>
                    <a:bodyPr/>
                    <a:lstStyle/>
                    <a:p>
                      <a:endParaRPr lang="zh-CN" altLang="en-US"/>
                    </a:p>
                  </a:txBody>
                  <a:tcPr/>
                </a:tc>
                <a:tc>
                  <a:txBody>
                    <a:bodyPr/>
                    <a:lstStyle/>
                    <a:p>
                      <a:pPr algn="l">
                        <a:lnSpc>
                          <a:spcPts val="2400"/>
                        </a:lnSpc>
                        <a:spcAft>
                          <a:spcPts val="0"/>
                        </a:spcAft>
                      </a:pPr>
                      <a:r>
                        <a:rPr lang="zh-CN" sz="2000" kern="0">
                          <a:effectLst/>
                        </a:rPr>
                        <a:t>药物：雷帕霉素</a:t>
                      </a:r>
                      <a:r>
                        <a:rPr lang="en-US" sz="2000" kern="0">
                          <a:effectLst/>
                        </a:rPr>
                        <a:t>/</a:t>
                      </a:r>
                      <a:r>
                        <a:rPr lang="zh-CN" sz="2000" kern="0">
                          <a:effectLst/>
                        </a:rPr>
                        <a:t>紫杉醇</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dirty="0">
                          <a:effectLst/>
                        </a:rPr>
                        <a:t>国产</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26">
                <a:tc rowSpan="3">
                  <a:txBody>
                    <a:bodyPr/>
                    <a:lstStyle/>
                    <a:p>
                      <a:pPr algn="ctr">
                        <a:lnSpc>
                          <a:spcPts val="2400"/>
                        </a:lnSpc>
                        <a:spcAft>
                          <a:spcPts val="0"/>
                        </a:spcAft>
                      </a:pPr>
                      <a:r>
                        <a:rPr lang="zh-CN" sz="2000" kern="0" dirty="0" smtClean="0">
                          <a:effectLst/>
                        </a:rPr>
                        <a:t>血液透析</a:t>
                      </a:r>
                      <a:r>
                        <a:rPr lang="zh-CN" sz="2000" kern="0" dirty="0">
                          <a:effectLst/>
                        </a:rPr>
                        <a:t>器</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a:effectLst/>
                        </a:rPr>
                        <a:t>中空纤维：聚醚砜</a:t>
                      </a:r>
                      <a:r>
                        <a:rPr lang="en-US" sz="2000" kern="0">
                          <a:effectLst/>
                        </a:rPr>
                        <a:t>/</a:t>
                      </a:r>
                      <a:r>
                        <a:rPr lang="zh-CN" sz="2000" kern="0">
                          <a:effectLst/>
                        </a:rPr>
                        <a:t>聚砜</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a:effectLst/>
                        </a:rPr>
                        <a:t>进口或进口原料后纺丝</a:t>
                      </a:r>
                      <a:r>
                        <a:rPr lang="en-US" sz="2000" kern="0">
                          <a:effectLst/>
                        </a:rPr>
                        <a:t> </a:t>
                      </a:r>
                      <a:endParaRPr lang="zh-CN" sz="2000" kern="10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1769">
                <a:tc vMerge="1">
                  <a:txBody>
                    <a:bodyPr/>
                    <a:lstStyle/>
                    <a:p>
                      <a:endParaRPr lang="zh-CN" altLang="en-US"/>
                    </a:p>
                  </a:txBody>
                  <a:tcPr/>
                </a:tc>
                <a:tc>
                  <a:txBody>
                    <a:bodyPr/>
                    <a:lstStyle/>
                    <a:p>
                      <a:pPr algn="l">
                        <a:lnSpc>
                          <a:spcPts val="2400"/>
                        </a:lnSpc>
                        <a:spcAft>
                          <a:spcPts val="0"/>
                        </a:spcAft>
                      </a:pPr>
                      <a:r>
                        <a:rPr lang="zh-CN" sz="2000" kern="0" dirty="0">
                          <a:effectLst/>
                        </a:rPr>
                        <a:t>外壳：聚碳酸酯</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dirty="0">
                          <a:effectLst/>
                        </a:rPr>
                        <a:t>进口或进口原料加工</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26">
                <a:tc vMerge="1">
                  <a:txBody>
                    <a:bodyPr/>
                    <a:lstStyle/>
                    <a:p>
                      <a:endParaRPr lang="zh-CN" altLang="en-US"/>
                    </a:p>
                  </a:txBody>
                  <a:tcPr/>
                </a:tc>
                <a:tc>
                  <a:txBody>
                    <a:bodyPr/>
                    <a:lstStyle/>
                    <a:p>
                      <a:pPr algn="l">
                        <a:lnSpc>
                          <a:spcPts val="2400"/>
                        </a:lnSpc>
                        <a:spcAft>
                          <a:spcPts val="0"/>
                        </a:spcAft>
                      </a:pPr>
                      <a:r>
                        <a:rPr lang="zh-CN" sz="2000" kern="0" dirty="0">
                          <a:effectLst/>
                        </a:rPr>
                        <a:t>粘合剂——高分子</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400"/>
                        </a:lnSpc>
                        <a:spcAft>
                          <a:spcPts val="0"/>
                        </a:spcAft>
                      </a:pPr>
                      <a:r>
                        <a:rPr lang="zh-CN" sz="2000" kern="0" dirty="0">
                          <a:effectLst/>
                        </a:rPr>
                        <a:t>进口</a:t>
                      </a:r>
                      <a:r>
                        <a:rPr lang="en-US" sz="2000" kern="0" dirty="0">
                          <a:effectLst/>
                        </a:rPr>
                        <a:t> </a:t>
                      </a:r>
                      <a:endParaRPr lang="zh-CN" sz="2000" kern="100" dirty="0">
                        <a:effectLst/>
                        <a:latin typeface="Times New Roman"/>
                        <a:ea typeface="宋体"/>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标题 1"/>
          <p:cNvSpPr>
            <a:spLocks noGrp="1"/>
          </p:cNvSpPr>
          <p:nvPr>
            <p:ph type="title"/>
          </p:nvPr>
        </p:nvSpPr>
        <p:spPr>
          <a:xfrm>
            <a:off x="467544" y="13905"/>
            <a:ext cx="8229600" cy="1143000"/>
          </a:xfrm>
        </p:spPr>
        <p:txBody>
          <a:bodyPr>
            <a:normAutofit fontScale="90000"/>
          </a:bodyPr>
          <a:lstStyle/>
          <a:p>
            <a:pPr rtl="0" eaLnBrk="1" latinLnBrk="0" hangingPunct="1"/>
            <a:r>
              <a:rPr lang="en-US" altLang="zh-CN" b="1" dirty="0" smtClean="0"/>
              <a:t>3.4 </a:t>
            </a:r>
            <a:r>
              <a:rPr lang="zh-CN" altLang="en-US" sz="4400" b="1" kern="1200" dirty="0" smtClean="0">
                <a:solidFill>
                  <a:schemeClr val="tx1"/>
                </a:solidFill>
                <a:effectLst/>
                <a:latin typeface="+mj-lt"/>
                <a:ea typeface="+mj-ea"/>
                <a:cs typeface="+mj-cs"/>
              </a:rPr>
              <a:t>我</a:t>
            </a:r>
            <a:r>
              <a:rPr lang="zh-CN" altLang="zh-CN" sz="4400" b="1" kern="1200" dirty="0" smtClean="0">
                <a:solidFill>
                  <a:schemeClr val="tx1"/>
                </a:solidFill>
                <a:effectLst/>
                <a:latin typeface="+mj-lt"/>
                <a:ea typeface="+mj-ea"/>
                <a:cs typeface="+mj-cs"/>
              </a:rPr>
              <a:t>国医疗器械用</a:t>
            </a:r>
            <a:r>
              <a:rPr lang="zh-CN" altLang="en-US" sz="4400" b="1" kern="1200" dirty="0" smtClean="0">
                <a:solidFill>
                  <a:schemeClr val="tx1"/>
                </a:solidFill>
                <a:effectLst/>
                <a:latin typeface="+mj-lt"/>
                <a:ea typeface="+mj-ea"/>
                <a:cs typeface="+mj-cs"/>
              </a:rPr>
              <a:t>生物</a:t>
            </a:r>
            <a:r>
              <a:rPr lang="zh-CN" altLang="zh-CN" sz="4400" b="1" kern="1200" dirty="0" smtClean="0">
                <a:solidFill>
                  <a:schemeClr val="tx1"/>
                </a:solidFill>
                <a:effectLst/>
                <a:latin typeface="+mj-lt"/>
                <a:ea typeface="+mj-ea"/>
                <a:cs typeface="+mj-cs"/>
              </a:rPr>
              <a:t>材料的现状</a:t>
            </a:r>
            <a:endParaRPr lang="zh-CN" altLang="zh-CN" dirty="0">
              <a:effectLst/>
            </a:endParaRPr>
          </a:p>
        </p:txBody>
      </p:sp>
      <p:sp>
        <p:nvSpPr>
          <p:cNvPr id="5" name="Rectangle 1"/>
          <p:cNvSpPr>
            <a:spLocks noChangeArrowheads="1"/>
          </p:cNvSpPr>
          <p:nvPr/>
        </p:nvSpPr>
        <p:spPr bwMode="auto">
          <a:xfrm>
            <a:off x="2195736" y="1229725"/>
            <a:ext cx="438774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sz="2000" b="1" i="0" u="none" strike="noStrike" cap="none" normalizeH="0" baseline="0" dirty="0" smtClean="0">
                <a:ln>
                  <a:noFill/>
                </a:ln>
                <a:solidFill>
                  <a:srgbClr val="000000"/>
                </a:solidFill>
                <a:effectLst/>
                <a:latin typeface="黑体" pitchFamily="49" charset="-122"/>
                <a:ea typeface="黑体" pitchFamily="49" charset="-122"/>
                <a:cs typeface="宋体" pitchFamily="2" charset="-122"/>
              </a:rPr>
              <a:t>表</a:t>
            </a:r>
            <a:r>
              <a:rPr lang="en-US" altLang="zh-CN" sz="2000" b="1" dirty="0" smtClean="0">
                <a:solidFill>
                  <a:srgbClr val="000000"/>
                </a:solidFill>
                <a:latin typeface="黑体" pitchFamily="49" charset="-122"/>
                <a:ea typeface="黑体" pitchFamily="49" charset="-122"/>
                <a:cs typeface="宋体" pitchFamily="2" charset="-122"/>
              </a:rPr>
              <a:t>1 </a:t>
            </a:r>
            <a:r>
              <a:rPr kumimoji="0" lang="en-US" altLang="zh-CN" sz="2000" b="1" i="0" u="none" strike="noStrike" cap="none" normalizeH="0" baseline="0" dirty="0" smtClean="0">
                <a:ln>
                  <a:noFill/>
                </a:ln>
                <a:solidFill>
                  <a:srgbClr val="000000"/>
                </a:solidFill>
                <a:effectLst/>
                <a:latin typeface="Arial"/>
                <a:ea typeface="黑体" pitchFamily="49" charset="-122"/>
                <a:cs typeface="宋体" pitchFamily="2" charset="-122"/>
              </a:rPr>
              <a:t> </a:t>
            </a:r>
            <a:r>
              <a:rPr kumimoji="0" lang="en-US" altLang="zh-CN" sz="2000" b="1" i="0" u="none" strike="noStrike" cap="none" normalizeH="0" baseline="0" dirty="0" smtClean="0">
                <a:ln>
                  <a:noFill/>
                </a:ln>
                <a:solidFill>
                  <a:srgbClr val="000000"/>
                </a:solidFill>
                <a:effectLst/>
                <a:latin typeface="黑体" pitchFamily="49" charset="-122"/>
                <a:ea typeface="黑体" pitchFamily="49" charset="-122"/>
                <a:cs typeface="宋体" pitchFamily="2" charset="-122"/>
              </a:rPr>
              <a:t> </a:t>
            </a:r>
            <a:r>
              <a:rPr kumimoji="0" lang="zh-CN" altLang="en-US" sz="2000" b="1" i="0" u="none" strike="noStrike" cap="none" normalizeH="0" baseline="0" dirty="0" smtClean="0">
                <a:ln>
                  <a:noFill/>
                </a:ln>
                <a:solidFill>
                  <a:srgbClr val="000000"/>
                </a:solidFill>
                <a:effectLst/>
                <a:latin typeface="黑体" pitchFamily="49" charset="-122"/>
                <a:ea typeface="黑体" pitchFamily="49" charset="-122"/>
                <a:cs typeface="宋体" pitchFamily="2" charset="-122"/>
              </a:rPr>
              <a:t>我国医疗器械的材料来源举例 </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17817660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2852936"/>
            <a:ext cx="8229600" cy="1143000"/>
          </a:xfrm>
        </p:spPr>
        <p:txBody>
          <a:bodyPr>
            <a:normAutofit/>
          </a:bodyPr>
          <a:lstStyle/>
          <a:p>
            <a:pPr marL="685800" indent="-571500">
              <a:lnSpc>
                <a:spcPct val="150000"/>
              </a:lnSpc>
            </a:pPr>
            <a:r>
              <a:rPr lang="en-US" altLang="zh-CN" b="1" dirty="0" smtClean="0">
                <a:solidFill>
                  <a:schemeClr val="tx1"/>
                </a:solidFill>
              </a:rPr>
              <a:t>4. </a:t>
            </a:r>
            <a:r>
              <a:rPr lang="zh-CN" altLang="en-US" b="1" dirty="0" smtClean="0">
                <a:solidFill>
                  <a:schemeClr val="tx1"/>
                </a:solidFill>
              </a:rPr>
              <a:t>产业</a:t>
            </a:r>
            <a:r>
              <a:rPr lang="zh-CN" altLang="en-US" b="1" dirty="0">
                <a:solidFill>
                  <a:schemeClr val="tx1"/>
                </a:solidFill>
              </a:rPr>
              <a:t>链的国产化思考</a:t>
            </a:r>
          </a:p>
        </p:txBody>
      </p:sp>
    </p:spTree>
    <p:extLst>
      <p:ext uri="{BB962C8B-B14F-4D97-AF65-F5344CB8AC3E}">
        <p14:creationId xmlns:p14="http://schemas.microsoft.com/office/powerpoint/2010/main" val="39041728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zh-CN" sz="3600" b="1" dirty="0" smtClean="0"/>
              <a:t>4.1 </a:t>
            </a:r>
            <a:r>
              <a:rPr lang="zh-CN" altLang="en-US" sz="3600" b="1" dirty="0" smtClean="0"/>
              <a:t>我国医疗器械用生物材料依赖进口的原因分析</a:t>
            </a:r>
          </a:p>
        </p:txBody>
      </p:sp>
      <p:sp>
        <p:nvSpPr>
          <p:cNvPr id="24579" name="Rectangle 3"/>
          <p:cNvSpPr>
            <a:spLocks noGrp="1" noChangeArrowheads="1"/>
          </p:cNvSpPr>
          <p:nvPr>
            <p:ph type="body" idx="1"/>
          </p:nvPr>
        </p:nvSpPr>
        <p:spPr>
          <a:xfrm>
            <a:off x="872067" y="1988840"/>
            <a:ext cx="7408333" cy="4319885"/>
          </a:xfrm>
        </p:spPr>
        <p:txBody>
          <a:bodyPr>
            <a:normAutofit fontScale="92500" lnSpcReduction="20000"/>
          </a:bodyPr>
          <a:lstStyle/>
          <a:p>
            <a:pPr marL="533400" indent="-533400" eaLnBrk="1" hangingPunct="1">
              <a:lnSpc>
                <a:spcPct val="130000"/>
              </a:lnSpc>
              <a:buFont typeface="Wingdings" pitchFamily="2" charset="2"/>
              <a:buNone/>
            </a:pPr>
            <a:r>
              <a:rPr lang="zh-CN" altLang="en-US" sz="2800" dirty="0" smtClean="0"/>
              <a:t>　 目前国内大多数介入医疗器械生产商所用的生物材料完全靠从国外进口，</a:t>
            </a:r>
            <a:r>
              <a:rPr lang="zh-CN" altLang="en-US" sz="2800" b="1" dirty="0" smtClean="0">
                <a:solidFill>
                  <a:srgbClr val="FF3300"/>
                </a:solidFill>
              </a:rPr>
              <a:t>原因有三</a:t>
            </a:r>
            <a:r>
              <a:rPr lang="zh-CN" altLang="en-US" sz="2800" dirty="0" smtClean="0"/>
              <a:t>：</a:t>
            </a:r>
          </a:p>
          <a:p>
            <a:pPr marL="533400" indent="-533400" eaLnBrk="1" hangingPunct="1">
              <a:lnSpc>
                <a:spcPct val="130000"/>
              </a:lnSpc>
              <a:buFont typeface="+mj-ea"/>
              <a:buAutoNum type="circleNumDbPlain"/>
            </a:pPr>
            <a:r>
              <a:rPr lang="zh-CN" altLang="en-US" sz="2600" dirty="0" smtClean="0"/>
              <a:t> 作为一种新兴产业，</a:t>
            </a:r>
            <a:r>
              <a:rPr lang="zh-CN" altLang="en-US" sz="2600" b="1" dirty="0" smtClean="0">
                <a:solidFill>
                  <a:srgbClr val="FF3300"/>
                </a:solidFill>
              </a:rPr>
              <a:t>依托全球产业链</a:t>
            </a:r>
            <a:r>
              <a:rPr lang="zh-CN" altLang="en-US" sz="2600" dirty="0" smtClean="0"/>
              <a:t>，介入医疗器械在中国得以快速、高起点地发展</a:t>
            </a:r>
          </a:p>
          <a:p>
            <a:pPr marL="533400" indent="-533400" eaLnBrk="1" hangingPunct="1">
              <a:lnSpc>
                <a:spcPct val="130000"/>
              </a:lnSpc>
              <a:buFont typeface="Wingdings" pitchFamily="2" charset="2"/>
              <a:buAutoNum type="circleNumDbPlain"/>
            </a:pPr>
            <a:r>
              <a:rPr lang="zh-CN" altLang="en-US" sz="2600" b="1" dirty="0" smtClean="0">
                <a:solidFill>
                  <a:srgbClr val="FF3300"/>
                </a:solidFill>
              </a:rPr>
              <a:t>国内</a:t>
            </a:r>
            <a:r>
              <a:rPr lang="zh-CN" altLang="en-US" sz="2600" dirty="0" smtClean="0"/>
              <a:t>生物材料应用领域</a:t>
            </a:r>
            <a:r>
              <a:rPr lang="zh-CN" altLang="en-US" sz="2600" b="1" dirty="0" smtClean="0">
                <a:solidFill>
                  <a:srgbClr val="FF3300"/>
                </a:solidFill>
              </a:rPr>
              <a:t>缺乏足够的产业配套和技术环境</a:t>
            </a:r>
          </a:p>
          <a:p>
            <a:pPr marL="1295400" lvl="2" indent="-381000" eaLnBrk="1" hangingPunct="1">
              <a:lnSpc>
                <a:spcPct val="130000"/>
              </a:lnSpc>
              <a:buFont typeface="Wingdings" pitchFamily="2" charset="2"/>
              <a:buChar char="u"/>
            </a:pPr>
            <a:r>
              <a:rPr lang="zh-CN" altLang="en-US" sz="2600" dirty="0" smtClean="0"/>
              <a:t>技术与市场需求的脱节；</a:t>
            </a:r>
          </a:p>
          <a:p>
            <a:pPr marL="1295400" lvl="2" indent="-381000" eaLnBrk="1" hangingPunct="1">
              <a:lnSpc>
                <a:spcPct val="130000"/>
              </a:lnSpc>
              <a:buFont typeface="Wingdings" pitchFamily="2" charset="2"/>
              <a:buChar char="u"/>
            </a:pPr>
            <a:r>
              <a:rPr lang="zh-CN" altLang="en-US" sz="2600" dirty="0" smtClean="0"/>
              <a:t>工程化薄弱，产业化程度低；</a:t>
            </a:r>
          </a:p>
          <a:p>
            <a:pPr marL="1295400" lvl="2" indent="-381000" eaLnBrk="1" hangingPunct="1">
              <a:lnSpc>
                <a:spcPct val="130000"/>
              </a:lnSpc>
              <a:buFont typeface="Wingdings" pitchFamily="2" charset="2"/>
              <a:buChar char="u"/>
            </a:pPr>
            <a:r>
              <a:rPr lang="zh-CN" altLang="en-US" sz="2600" dirty="0" smtClean="0"/>
              <a:t>研究成果转化慢等</a:t>
            </a:r>
          </a:p>
        </p:txBody>
      </p:sp>
      <p:grpSp>
        <p:nvGrpSpPr>
          <p:cNvPr id="24580" name="Group 4"/>
          <p:cNvGrpSpPr>
            <a:grpSpLocks/>
          </p:cNvGrpSpPr>
          <p:nvPr/>
        </p:nvGrpSpPr>
        <p:grpSpPr bwMode="auto">
          <a:xfrm>
            <a:off x="1239838" y="4441825"/>
            <a:ext cx="7724775" cy="2300288"/>
            <a:chOff x="781" y="2798"/>
            <a:chExt cx="4866" cy="1449"/>
          </a:xfrm>
        </p:grpSpPr>
        <p:pic>
          <p:nvPicPr>
            <p:cNvPr id="24581" name="Picture 5" descr="蓝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9" y="3810"/>
              <a:ext cx="1448"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 Box 6"/>
            <p:cNvSpPr txBox="1">
              <a:spLocks noChangeArrowheads="1"/>
            </p:cNvSpPr>
            <p:nvPr/>
          </p:nvSpPr>
          <p:spPr bwMode="auto">
            <a:xfrm>
              <a:off x="781" y="2798"/>
              <a:ext cx="16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buFontTx/>
                <a:buChar char="•"/>
              </a:pPr>
              <a:endParaRPr lang="en-US" altLang="zh-CN"/>
            </a:p>
            <a:p>
              <a:pPr eaLnBrk="1" hangingPunct="1">
                <a:buFontTx/>
                <a:buChar char="•"/>
              </a:pPr>
              <a:endParaRPr lang="en-US" altLang="zh-CN"/>
            </a:p>
          </p:txBody>
        </p:sp>
        <p:pic>
          <p:nvPicPr>
            <p:cNvPr id="24583" name="Picture 7"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5" y="3747"/>
              <a:ext cx="144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9966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anim calcmode="lin" valueType="num">
                                      <p:cBhvr additive="base">
                                        <p:cTn id="7"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anim calcmode="lin" valueType="num">
                                      <p:cBhvr additive="base">
                                        <p:cTn id="11"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457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4579">
                                            <p:txEl>
                                              <p:pRg st="3" end="3"/>
                                            </p:txEl>
                                          </p:spTgt>
                                        </p:tgtEl>
                                        <p:attrNameLst>
                                          <p:attrName>style.visibility</p:attrName>
                                        </p:attrNameLst>
                                      </p:cBhvr>
                                      <p:to>
                                        <p:strVal val="visible"/>
                                      </p:to>
                                    </p:set>
                                    <p:anim calcmode="lin" valueType="num">
                                      <p:cBhvr additive="base">
                                        <p:cTn id="15"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457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4579">
                                            <p:txEl>
                                              <p:pRg st="4" end="4"/>
                                            </p:txEl>
                                          </p:spTgt>
                                        </p:tgtEl>
                                        <p:attrNameLst>
                                          <p:attrName>style.visibility</p:attrName>
                                        </p:attrNameLst>
                                      </p:cBhvr>
                                      <p:to>
                                        <p:strVal val="visible"/>
                                      </p:to>
                                    </p:set>
                                    <p:anim calcmode="lin" valueType="num">
                                      <p:cBhvr additive="base">
                                        <p:cTn id="19" dur="5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7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4579">
                                            <p:txEl>
                                              <p:pRg st="5" end="5"/>
                                            </p:txEl>
                                          </p:spTgt>
                                        </p:tgtEl>
                                        <p:attrNameLst>
                                          <p:attrName>style.visibility</p:attrName>
                                        </p:attrNameLst>
                                      </p:cBhvr>
                                      <p:to>
                                        <p:strVal val="visible"/>
                                      </p:to>
                                    </p:set>
                                    <p:anim calcmode="lin" valueType="num">
                                      <p:cBhvr additive="base">
                                        <p:cTn id="23" dur="5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457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zh-CN" sz="3600" b="1" dirty="0"/>
              <a:t>4.1 </a:t>
            </a:r>
            <a:r>
              <a:rPr lang="zh-CN" altLang="en-US" sz="3600" b="1" dirty="0"/>
              <a:t>我国医疗器械用生物材料依赖进口的原因分析</a:t>
            </a:r>
            <a:endParaRPr lang="zh-CN" altLang="en-US" sz="3600" b="1" dirty="0" smtClean="0"/>
          </a:p>
        </p:txBody>
      </p:sp>
      <p:sp>
        <p:nvSpPr>
          <p:cNvPr id="25603" name="Rectangle 3"/>
          <p:cNvSpPr>
            <a:spLocks noGrp="1" noChangeArrowheads="1"/>
          </p:cNvSpPr>
          <p:nvPr>
            <p:ph type="body" idx="1"/>
          </p:nvPr>
        </p:nvSpPr>
        <p:spPr/>
        <p:txBody>
          <a:bodyPr/>
          <a:lstStyle/>
          <a:p>
            <a:pPr marL="609600" indent="-609600" eaLnBrk="1" hangingPunct="1">
              <a:lnSpc>
                <a:spcPct val="150000"/>
              </a:lnSpc>
              <a:buFont typeface="+mj-ea"/>
              <a:buAutoNum type="circleNumDbPlain" startAt="3"/>
            </a:pPr>
            <a:r>
              <a:rPr lang="zh-CN" altLang="en-US" sz="2800" b="1" dirty="0" smtClean="0">
                <a:solidFill>
                  <a:srgbClr val="FF3300"/>
                </a:solidFill>
              </a:rPr>
              <a:t>国内</a:t>
            </a:r>
            <a:r>
              <a:rPr lang="zh-CN" altLang="en-US" sz="2800" dirty="0" smtClean="0"/>
              <a:t>生产商对生物材料</a:t>
            </a:r>
            <a:r>
              <a:rPr lang="zh-CN" altLang="en-US" sz="2800" b="1" dirty="0" smtClean="0">
                <a:solidFill>
                  <a:srgbClr val="FF3300"/>
                </a:solidFill>
              </a:rPr>
              <a:t>的需求还没规模化</a:t>
            </a:r>
          </a:p>
          <a:p>
            <a:pPr marL="609600" indent="-609600" eaLnBrk="1" hangingPunct="1">
              <a:lnSpc>
                <a:spcPct val="150000"/>
              </a:lnSpc>
              <a:buFont typeface="Wingdings" pitchFamily="2" charset="2"/>
              <a:buNone/>
            </a:pPr>
            <a:r>
              <a:rPr lang="zh-CN" altLang="en-US" sz="2800" dirty="0" smtClean="0"/>
              <a:t>　   </a:t>
            </a:r>
            <a:r>
              <a:rPr lang="zh-CN" altLang="en-US" sz="2400" dirty="0" smtClean="0"/>
              <a:t>一般来说，许多专业性的医用材料供应商同时向全世界的许多大医疗器械厂商提供原材料，因而能保证其规模化生产和利润的最大化。</a:t>
            </a:r>
          </a:p>
          <a:p>
            <a:pPr marL="609600" indent="-609600" eaLnBrk="1" hangingPunct="1">
              <a:buFont typeface="Wingdings" pitchFamily="2" charset="2"/>
              <a:buChar char="u"/>
            </a:pPr>
            <a:endParaRPr lang="zh-CN" altLang="en-US" dirty="0" smtClean="0"/>
          </a:p>
          <a:p>
            <a:pPr marL="609600" indent="-609600" eaLnBrk="1" hangingPunct="1">
              <a:buFont typeface="Wingdings" pitchFamily="2" charset="2"/>
              <a:buNone/>
            </a:pPr>
            <a:r>
              <a:rPr lang="zh-CN" altLang="en-US" dirty="0" smtClean="0"/>
              <a:t>　</a:t>
            </a:r>
            <a:endParaRPr lang="zh-CN" altLang="en-US" sz="2800" dirty="0" smtClean="0"/>
          </a:p>
        </p:txBody>
      </p:sp>
      <p:grpSp>
        <p:nvGrpSpPr>
          <p:cNvPr id="25604" name="Group 4"/>
          <p:cNvGrpSpPr>
            <a:grpSpLocks/>
          </p:cNvGrpSpPr>
          <p:nvPr/>
        </p:nvGrpSpPr>
        <p:grpSpPr bwMode="auto">
          <a:xfrm>
            <a:off x="1239838" y="4441825"/>
            <a:ext cx="7724775" cy="2300288"/>
            <a:chOff x="781" y="2798"/>
            <a:chExt cx="4866" cy="1449"/>
          </a:xfrm>
        </p:grpSpPr>
        <p:pic>
          <p:nvPicPr>
            <p:cNvPr id="25605" name="Picture 5" descr="蓝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9" y="3810"/>
              <a:ext cx="1448"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Text Box 6"/>
            <p:cNvSpPr txBox="1">
              <a:spLocks noChangeArrowheads="1"/>
            </p:cNvSpPr>
            <p:nvPr/>
          </p:nvSpPr>
          <p:spPr bwMode="auto">
            <a:xfrm>
              <a:off x="781" y="2798"/>
              <a:ext cx="16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buFontTx/>
                <a:buChar char="•"/>
              </a:pPr>
              <a:endParaRPr lang="en-US" altLang="zh-CN"/>
            </a:p>
            <a:p>
              <a:pPr eaLnBrk="1" hangingPunct="1">
                <a:buFontTx/>
                <a:buChar char="•"/>
              </a:pPr>
              <a:endParaRPr lang="en-US" altLang="zh-CN"/>
            </a:p>
          </p:txBody>
        </p:sp>
        <p:pic>
          <p:nvPicPr>
            <p:cNvPr id="25607" name="Picture 7"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5" y="3747"/>
              <a:ext cx="144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799595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zh-CN" sz="3600" b="1" dirty="0" smtClean="0"/>
              <a:t>4.2 </a:t>
            </a:r>
            <a:r>
              <a:rPr lang="zh-CN" altLang="en-US" sz="3600" b="1" dirty="0" smtClean="0"/>
              <a:t>中国对介入医疗器械的需求</a:t>
            </a:r>
          </a:p>
        </p:txBody>
      </p:sp>
      <p:sp>
        <p:nvSpPr>
          <p:cNvPr id="26627" name="Rectangle 3"/>
          <p:cNvSpPr>
            <a:spLocks noGrp="1" noChangeArrowheads="1"/>
          </p:cNvSpPr>
          <p:nvPr>
            <p:ph type="body" idx="1"/>
          </p:nvPr>
        </p:nvSpPr>
        <p:spPr>
          <a:xfrm>
            <a:off x="755576" y="1869281"/>
            <a:ext cx="7632849" cy="4525963"/>
          </a:xfrm>
        </p:spPr>
        <p:txBody>
          <a:bodyPr/>
          <a:lstStyle/>
          <a:p>
            <a:pPr eaLnBrk="1" hangingPunct="1">
              <a:lnSpc>
                <a:spcPct val="150000"/>
              </a:lnSpc>
              <a:buFont typeface="Wingdings" pitchFamily="2" charset="2"/>
              <a:buChar char="Ø"/>
            </a:pPr>
            <a:r>
              <a:rPr lang="zh-CN" altLang="en-US" sz="2400" dirty="0" smtClean="0"/>
              <a:t>中国现今需要接受心血管手术的病人达</a:t>
            </a:r>
            <a:r>
              <a:rPr lang="en-US" altLang="zh-CN" sz="2400" dirty="0" smtClean="0"/>
              <a:t>400</a:t>
            </a:r>
            <a:r>
              <a:rPr lang="zh-CN" altLang="en-US" sz="2400" dirty="0" smtClean="0"/>
              <a:t>万，每年有急性脑卒中病例</a:t>
            </a:r>
            <a:r>
              <a:rPr lang="en-US" altLang="zh-CN" sz="2400" dirty="0" smtClean="0"/>
              <a:t>300</a:t>
            </a:r>
            <a:r>
              <a:rPr lang="zh-CN" altLang="en-US" sz="2400" dirty="0" smtClean="0"/>
              <a:t>万</a:t>
            </a:r>
          </a:p>
          <a:p>
            <a:pPr eaLnBrk="1" hangingPunct="1">
              <a:lnSpc>
                <a:spcPct val="150000"/>
              </a:lnSpc>
              <a:buFont typeface="Wingdings" pitchFamily="2" charset="2"/>
              <a:buChar char="Ø"/>
            </a:pPr>
            <a:r>
              <a:rPr lang="en-US" altLang="zh-CN" sz="2400" dirty="0" smtClean="0"/>
              <a:t>2011</a:t>
            </a:r>
            <a:r>
              <a:rPr lang="zh-CN" altLang="en-US" sz="2400" dirty="0" smtClean="0"/>
              <a:t>年全国大约有</a:t>
            </a:r>
            <a:r>
              <a:rPr lang="en-US" altLang="zh-CN" sz="2400" dirty="0" smtClean="0"/>
              <a:t>32</a:t>
            </a:r>
            <a:r>
              <a:rPr lang="zh-CN" altLang="en-US" sz="2400" dirty="0" smtClean="0"/>
              <a:t>万例介入手术，年增长率在</a:t>
            </a:r>
            <a:r>
              <a:rPr lang="en-US" altLang="zh-CN" sz="2400" dirty="0" smtClean="0"/>
              <a:t>30%</a:t>
            </a:r>
            <a:r>
              <a:rPr lang="zh-CN" altLang="en-US" sz="2400" dirty="0" smtClean="0"/>
              <a:t>左右</a:t>
            </a:r>
          </a:p>
          <a:p>
            <a:pPr eaLnBrk="1" hangingPunct="1">
              <a:lnSpc>
                <a:spcPct val="150000"/>
              </a:lnSpc>
              <a:buFont typeface="Wingdings" pitchFamily="2" charset="2"/>
              <a:buChar char="Ø"/>
            </a:pPr>
            <a:r>
              <a:rPr lang="zh-CN" altLang="en-US" sz="2400" dirty="0" smtClean="0"/>
              <a:t>未来十年，我国很可能成为全球最大的心脑血管治疗器械潜在市场</a:t>
            </a:r>
          </a:p>
          <a:p>
            <a:pPr eaLnBrk="1" hangingPunct="1">
              <a:lnSpc>
                <a:spcPct val="150000"/>
              </a:lnSpc>
              <a:buFont typeface="Wingdings" pitchFamily="2" charset="2"/>
              <a:buChar char="Ø"/>
            </a:pPr>
            <a:r>
              <a:rPr lang="zh-CN" altLang="en-US" sz="2400" b="1" dirty="0" smtClean="0">
                <a:solidFill>
                  <a:srgbClr val="FF3300"/>
                </a:solidFill>
              </a:rPr>
              <a:t>国产医疗器械的生产正向规模化迈进！</a:t>
            </a:r>
          </a:p>
          <a:p>
            <a:pPr eaLnBrk="1" hangingPunct="1">
              <a:buFont typeface="Wingdings" pitchFamily="2" charset="2"/>
              <a:buNone/>
            </a:pPr>
            <a:endParaRPr lang="en-US" altLang="zh-CN" sz="2800" dirty="0" smtClean="0"/>
          </a:p>
        </p:txBody>
      </p:sp>
      <p:grpSp>
        <p:nvGrpSpPr>
          <p:cNvPr id="26628" name="Group 4"/>
          <p:cNvGrpSpPr>
            <a:grpSpLocks/>
          </p:cNvGrpSpPr>
          <p:nvPr/>
        </p:nvGrpSpPr>
        <p:grpSpPr bwMode="auto">
          <a:xfrm>
            <a:off x="1239838" y="4441825"/>
            <a:ext cx="7724775" cy="2300288"/>
            <a:chOff x="781" y="2798"/>
            <a:chExt cx="4866" cy="1449"/>
          </a:xfrm>
        </p:grpSpPr>
        <p:pic>
          <p:nvPicPr>
            <p:cNvPr id="26629" name="Picture 5" descr="蓝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9" y="3810"/>
              <a:ext cx="1448"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 Box 6"/>
            <p:cNvSpPr txBox="1">
              <a:spLocks noChangeArrowheads="1"/>
            </p:cNvSpPr>
            <p:nvPr/>
          </p:nvSpPr>
          <p:spPr bwMode="auto">
            <a:xfrm>
              <a:off x="781" y="2798"/>
              <a:ext cx="16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buFontTx/>
                <a:buChar char="•"/>
              </a:pPr>
              <a:endParaRPr lang="en-US" altLang="zh-CN"/>
            </a:p>
            <a:p>
              <a:pPr eaLnBrk="1" hangingPunct="1">
                <a:buFontTx/>
                <a:buChar char="•"/>
              </a:pPr>
              <a:endParaRPr lang="en-US" altLang="zh-CN"/>
            </a:p>
          </p:txBody>
        </p:sp>
        <p:pic>
          <p:nvPicPr>
            <p:cNvPr id="26631" name="Picture 7"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5" y="3747"/>
              <a:ext cx="144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1040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anim calcmode="lin" valueType="num">
                                      <p:cBhvr additive="base">
                                        <p:cTn id="11" dur="5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662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anim calcmode="lin" valueType="num">
                                      <p:cBhvr additive="base">
                                        <p:cTn id="15"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662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6627">
                                            <p:txEl>
                                              <p:pRg st="3" end="3"/>
                                            </p:txEl>
                                          </p:spTgt>
                                        </p:tgtEl>
                                        <p:attrNameLst>
                                          <p:attrName>style.visibility</p:attrName>
                                        </p:attrNameLst>
                                      </p:cBhvr>
                                      <p:to>
                                        <p:strVal val="visible"/>
                                      </p:to>
                                    </p:set>
                                    <p:anim calcmode="lin" valueType="num">
                                      <p:cBhvr additive="base">
                                        <p:cTn id="19" dur="5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62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zh-CN" sz="3600" b="1" dirty="0" smtClean="0"/>
              <a:t>4.3 </a:t>
            </a:r>
            <a:r>
              <a:rPr lang="zh-CN" altLang="en-US" sz="3600" b="1" dirty="0" smtClean="0"/>
              <a:t>医疗器械用生物材料国产化的意义</a:t>
            </a:r>
          </a:p>
        </p:txBody>
      </p:sp>
      <p:sp>
        <p:nvSpPr>
          <p:cNvPr id="27651" name="Rectangle 3"/>
          <p:cNvSpPr>
            <a:spLocks noGrp="1" noChangeArrowheads="1"/>
          </p:cNvSpPr>
          <p:nvPr>
            <p:ph type="body" idx="1"/>
          </p:nvPr>
        </p:nvSpPr>
        <p:spPr>
          <a:xfrm>
            <a:off x="755576" y="2233126"/>
            <a:ext cx="7869560" cy="4525963"/>
          </a:xfrm>
        </p:spPr>
        <p:txBody>
          <a:bodyPr/>
          <a:lstStyle/>
          <a:p>
            <a:pPr eaLnBrk="1" hangingPunct="1">
              <a:lnSpc>
                <a:spcPct val="150000"/>
              </a:lnSpc>
              <a:buFont typeface="Wingdings" pitchFamily="2" charset="2"/>
              <a:buChar char="Ø"/>
            </a:pPr>
            <a:r>
              <a:rPr lang="zh-CN" altLang="en-US" sz="2400" b="1" dirty="0" smtClean="0">
                <a:solidFill>
                  <a:srgbClr val="FF3300"/>
                </a:solidFill>
              </a:rPr>
              <a:t>国内生物材料的供应将直接推动国产医疗器械的规模化；</a:t>
            </a:r>
          </a:p>
          <a:p>
            <a:pPr lvl="1" eaLnBrk="1" hangingPunct="1">
              <a:lnSpc>
                <a:spcPct val="150000"/>
              </a:lnSpc>
              <a:buFont typeface="Wingdings" pitchFamily="2" charset="2"/>
              <a:buChar char="u"/>
            </a:pPr>
            <a:r>
              <a:rPr lang="zh-CN" altLang="en-US" sz="2400" dirty="0" smtClean="0"/>
              <a:t>促进医疗器械企业的新产品研发速度</a:t>
            </a:r>
          </a:p>
          <a:p>
            <a:pPr lvl="1" eaLnBrk="1" hangingPunct="1">
              <a:lnSpc>
                <a:spcPct val="150000"/>
              </a:lnSpc>
              <a:buFont typeface="Wingdings" pitchFamily="2" charset="2"/>
              <a:buChar char="u"/>
            </a:pPr>
            <a:r>
              <a:rPr lang="zh-CN" altLang="en-US" sz="2400" dirty="0" smtClean="0"/>
              <a:t>降低产品研发和制造成本</a:t>
            </a:r>
          </a:p>
          <a:p>
            <a:pPr eaLnBrk="1" hangingPunct="1">
              <a:lnSpc>
                <a:spcPct val="150000"/>
              </a:lnSpc>
              <a:buFont typeface="Wingdings" pitchFamily="2" charset="2"/>
              <a:buChar char="Ø"/>
            </a:pPr>
            <a:r>
              <a:rPr lang="zh-CN" altLang="en-US" sz="2400" b="1" dirty="0" smtClean="0">
                <a:solidFill>
                  <a:srgbClr val="FF3300"/>
                </a:solidFill>
              </a:rPr>
              <a:t>中国医疗器械产业与生物医用材料产业的齐头并进，将会是中国医疗技术发展的一个新起点。</a:t>
            </a:r>
          </a:p>
        </p:txBody>
      </p:sp>
      <p:grpSp>
        <p:nvGrpSpPr>
          <p:cNvPr id="27652" name="Group 4"/>
          <p:cNvGrpSpPr>
            <a:grpSpLocks/>
          </p:cNvGrpSpPr>
          <p:nvPr/>
        </p:nvGrpSpPr>
        <p:grpSpPr bwMode="auto">
          <a:xfrm>
            <a:off x="1239838" y="4441825"/>
            <a:ext cx="7724775" cy="2300288"/>
            <a:chOff x="781" y="2798"/>
            <a:chExt cx="4866" cy="1449"/>
          </a:xfrm>
        </p:grpSpPr>
        <p:pic>
          <p:nvPicPr>
            <p:cNvPr id="27653" name="Picture 5" descr="蓝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9" y="3810"/>
              <a:ext cx="1448"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 Box 6"/>
            <p:cNvSpPr txBox="1">
              <a:spLocks noChangeArrowheads="1"/>
            </p:cNvSpPr>
            <p:nvPr/>
          </p:nvSpPr>
          <p:spPr bwMode="auto">
            <a:xfrm>
              <a:off x="781" y="2798"/>
              <a:ext cx="16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buFontTx/>
                <a:buChar char="•"/>
              </a:pPr>
              <a:endParaRPr lang="en-US" altLang="zh-CN"/>
            </a:p>
            <a:p>
              <a:pPr eaLnBrk="1" hangingPunct="1">
                <a:buFontTx/>
                <a:buChar char="•"/>
              </a:pPr>
              <a:endParaRPr lang="en-US" altLang="zh-CN"/>
            </a:p>
          </p:txBody>
        </p:sp>
        <p:pic>
          <p:nvPicPr>
            <p:cNvPr id="27655" name="Picture 7"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5" y="3747"/>
              <a:ext cx="144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3291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651">
                                            <p:txEl>
                                              <p:pRg st="1" end="1"/>
                                            </p:txEl>
                                          </p:spTgt>
                                        </p:tgtEl>
                                        <p:attrNameLst>
                                          <p:attrName>style.visibility</p:attrName>
                                        </p:attrNameLst>
                                      </p:cBhvr>
                                      <p:to>
                                        <p:strVal val="visible"/>
                                      </p:to>
                                    </p:set>
                                    <p:anim calcmode="lin" valueType="num">
                                      <p:cBhvr additive="base">
                                        <p:cTn id="11"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765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651">
                                            <p:txEl>
                                              <p:pRg st="2" end="2"/>
                                            </p:txEl>
                                          </p:spTgt>
                                        </p:tgtEl>
                                        <p:attrNameLst>
                                          <p:attrName>style.visibility</p:attrName>
                                        </p:attrNameLst>
                                      </p:cBhvr>
                                      <p:to>
                                        <p:strVal val="visible"/>
                                      </p:to>
                                    </p:set>
                                    <p:anim calcmode="lin" valueType="num">
                                      <p:cBhvr additive="base">
                                        <p:cTn id="15"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765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7651">
                                            <p:txEl>
                                              <p:pRg st="3" end="3"/>
                                            </p:txEl>
                                          </p:spTgt>
                                        </p:tgtEl>
                                        <p:attrNameLst>
                                          <p:attrName>style.visibility</p:attrName>
                                        </p:attrNameLst>
                                      </p:cBhvr>
                                      <p:to>
                                        <p:strVal val="visible"/>
                                      </p:to>
                                    </p:set>
                                    <p:anim calcmode="lin" valueType="num">
                                      <p:cBhvr additive="base">
                                        <p:cTn id="19" dur="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988"/>
            <a:ext cx="918051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588" y="5948363"/>
            <a:ext cx="2266950" cy="720725"/>
          </a:xfrm>
          <a:prstGeom prst="rect">
            <a:avLst/>
          </a:prstGeom>
          <a:noFill/>
          <a:extLst>
            <a:ext uri="{909E8E84-426E-40DD-AFC4-6F175D3DCCD1}">
              <a14:hiddenFill xmlns:a14="http://schemas.microsoft.com/office/drawing/2010/main">
                <a:solidFill>
                  <a:srgbClr val="FFFFFF"/>
                </a:solidFill>
              </a14:hiddenFill>
            </a:ext>
          </a:extLst>
        </p:spPr>
      </p:pic>
      <p:sp>
        <p:nvSpPr>
          <p:cNvPr id="3085" name="Text Box 13"/>
          <p:cNvSpPr txBox="1">
            <a:spLocks noChangeArrowheads="1"/>
          </p:cNvSpPr>
          <p:nvPr/>
        </p:nvSpPr>
        <p:spPr bwMode="auto">
          <a:xfrm>
            <a:off x="2653059" y="2204769"/>
            <a:ext cx="4367213"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5200" dirty="0">
                <a:solidFill>
                  <a:schemeClr val="bg1"/>
                </a:solidFill>
                <a:ea typeface="黑体" pitchFamily="2" charset="-122"/>
              </a:rPr>
              <a:t>谢谢  </a:t>
            </a:r>
            <a:r>
              <a:rPr lang="en-US" altLang="zh-CN" sz="5200" dirty="0">
                <a:solidFill>
                  <a:schemeClr val="bg1"/>
                </a:solidFill>
                <a:ea typeface="黑体" pitchFamily="2" charset="-122"/>
              </a:rPr>
              <a:t>Thank U</a:t>
            </a:r>
          </a:p>
        </p:txBody>
      </p:sp>
      <p:sp>
        <p:nvSpPr>
          <p:cNvPr id="3086" name="Oval 14"/>
          <p:cNvSpPr>
            <a:spLocks noChangeArrowheads="1"/>
          </p:cNvSpPr>
          <p:nvPr/>
        </p:nvSpPr>
        <p:spPr bwMode="auto">
          <a:xfrm>
            <a:off x="6242050" y="2278063"/>
            <a:ext cx="71438" cy="71437"/>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87" name="Oval 15"/>
          <p:cNvSpPr>
            <a:spLocks noChangeArrowheads="1"/>
          </p:cNvSpPr>
          <p:nvPr/>
        </p:nvSpPr>
        <p:spPr bwMode="auto">
          <a:xfrm>
            <a:off x="6530975" y="2278063"/>
            <a:ext cx="71438" cy="71437"/>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34402457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747</TotalTime>
  <Words>1466</Words>
  <Application>Microsoft Office PowerPoint</Application>
  <PresentationFormat>全屏显示(4:3)</PresentationFormat>
  <Paragraphs>149</Paragraphs>
  <Slides>31</Slides>
  <Notes>0</Notes>
  <HiddenSlides>0</HiddenSlides>
  <MMClips>0</MMClips>
  <ScaleCrop>false</ScaleCrop>
  <HeadingPairs>
    <vt:vector size="4" baseType="variant">
      <vt:variant>
        <vt:lpstr>主题</vt:lpstr>
      </vt:variant>
      <vt:variant>
        <vt:i4>1</vt:i4>
      </vt:variant>
      <vt:variant>
        <vt:lpstr>幻灯片标题</vt:lpstr>
      </vt:variant>
      <vt:variant>
        <vt:i4>31</vt:i4>
      </vt:variant>
    </vt:vector>
  </HeadingPairs>
  <TitlesOfParts>
    <vt:vector size="32" baseType="lpstr">
      <vt:lpstr>波形</vt:lpstr>
      <vt:lpstr>医疗器械用生物材料</vt:lpstr>
      <vt:lpstr>目    录</vt:lpstr>
      <vt:lpstr>1. 医疗器械的市场发展趋势</vt:lpstr>
      <vt:lpstr>1.1 全球医疗器械市场总体发展良好</vt:lpstr>
      <vt:lpstr>1.1 全球医疗器械市场总体发展良好</vt:lpstr>
      <vt:lpstr>1.2 我国医疗器械市场发展空间宽阔</vt:lpstr>
      <vt:lpstr>1.2我国医疗器械市场发展空间宽阔</vt:lpstr>
      <vt:lpstr>医疗器械对生物材料的要求</vt:lpstr>
      <vt:lpstr>2.1 医疗器械对材料的特性要求</vt:lpstr>
      <vt:lpstr>2.2 医疗器械与新材料的齐头并进</vt:lpstr>
      <vt:lpstr>2.2 医疗器械与新材料的齐头并进</vt:lpstr>
      <vt:lpstr>医疗器械用生物材料的过去、现在与未来</vt:lpstr>
      <vt:lpstr>3.1 医疗器械用生物材料的种类</vt:lpstr>
      <vt:lpstr>3.1 医疗器械用生物材料的种类</vt:lpstr>
      <vt:lpstr>3.2 生物材料的发展历程</vt:lpstr>
      <vt:lpstr>3.2 生物材料的发展历程</vt:lpstr>
      <vt:lpstr>3.2 生物材料的发展历程</vt:lpstr>
      <vt:lpstr>3.2 生物材料的发展历程</vt:lpstr>
      <vt:lpstr>3.3 生物材料的应用发展趋势</vt:lpstr>
      <vt:lpstr>3.3 生物材料的应用发展趋势</vt:lpstr>
      <vt:lpstr>3.3 生物材料的应用发展趋势</vt:lpstr>
      <vt:lpstr>3.4 我国医疗器械用生物材料的现状</vt:lpstr>
      <vt:lpstr>3.4 我国医疗器械用生物材料的现状 </vt:lpstr>
      <vt:lpstr>3.4 我国医疗器械用生物材料的现状</vt:lpstr>
      <vt:lpstr>3.4 我国医疗器械用生物材料的现状</vt:lpstr>
      <vt:lpstr>4. 产业链的国产化思考</vt:lpstr>
      <vt:lpstr>4.1 我国医疗器械用生物材料依赖进口的原因分析</vt:lpstr>
      <vt:lpstr>4.1 我国医疗器械用生物材料依赖进口的原因分析</vt:lpstr>
      <vt:lpstr>4.2 中国对介入医疗器械的需求</vt:lpstr>
      <vt:lpstr>4.3 医疗器械用生物材料国产化的意义</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医疗器械用生物医用材料</dc:title>
  <dc:creator>ShiXiufeng(石秀凤)</dc:creator>
  <cp:lastModifiedBy>297edff8375b8921013778d256cf35bd</cp:lastModifiedBy>
  <cp:revision>101</cp:revision>
  <dcterms:created xsi:type="dcterms:W3CDTF">2012-08-14T05:34:58Z</dcterms:created>
  <dcterms:modified xsi:type="dcterms:W3CDTF">2012-08-27T01:39:22Z</dcterms:modified>
</cp:coreProperties>
</file>